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88" r:id="rId6"/>
    <p:sldId id="260" r:id="rId7"/>
    <p:sldId id="262" r:id="rId8"/>
    <p:sldId id="264" r:id="rId9"/>
    <p:sldId id="265" r:id="rId10"/>
    <p:sldId id="266" r:id="rId11"/>
    <p:sldId id="263" r:id="rId12"/>
    <p:sldId id="268" r:id="rId13"/>
    <p:sldId id="267" r:id="rId14"/>
    <p:sldId id="269" r:id="rId15"/>
    <p:sldId id="261" r:id="rId16"/>
    <p:sldId id="273" r:id="rId17"/>
    <p:sldId id="274" r:id="rId18"/>
    <p:sldId id="281" r:id="rId19"/>
    <p:sldId id="282" r:id="rId20"/>
    <p:sldId id="283" r:id="rId21"/>
    <p:sldId id="284" r:id="rId22"/>
    <p:sldId id="272" r:id="rId23"/>
    <p:sldId id="285" r:id="rId24"/>
    <p:sldId id="270" r:id="rId25"/>
    <p:sldId id="275" r:id="rId26"/>
    <p:sldId id="287" r:id="rId27"/>
    <p:sldId id="276" r:id="rId28"/>
    <p:sldId id="277" r:id="rId29"/>
    <p:sldId id="278" r:id="rId30"/>
    <p:sldId id="279" r:id="rId31"/>
    <p:sldId id="280"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681E4-939D-4928-895D-0CB88772371F}" type="datetimeFigureOut">
              <a:rPr lang="en-US" smtClean="0"/>
              <a:t>8/20/2019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1B334-3D8C-48C7-9C02-72BCC92D19AD}" type="slidenum">
              <a:rPr lang="en-US" smtClean="0"/>
              <a:t>‹#›</a:t>
            </a:fld>
            <a:endParaRPr lang="en-US"/>
          </a:p>
        </p:txBody>
      </p:sp>
    </p:spTree>
    <p:extLst>
      <p:ext uri="{BB962C8B-B14F-4D97-AF65-F5344CB8AC3E}">
        <p14:creationId xmlns:p14="http://schemas.microsoft.com/office/powerpoint/2010/main" val="368949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C6728-477C-4FF4-AA57-0CC8EE7A1970}" type="datetime1">
              <a:rPr lang="en-US" smtClean="0"/>
              <a:t>8/20/2019</a:t>
            </a:fld>
            <a:endParaRPr lang="en-US"/>
          </a:p>
        </p:txBody>
      </p:sp>
      <p:sp>
        <p:nvSpPr>
          <p:cNvPr id="5" name="Footer Placeholder 4"/>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p:cNvSpPr>
            <a:spLocks noGrp="1"/>
          </p:cNvSpPr>
          <p:nvPr>
            <p:ph type="sldNum" sz="quarter" idx="12"/>
          </p:nvPr>
        </p:nvSpPr>
        <p:spPr/>
        <p:txBody>
          <a:bodyPr/>
          <a:lstStyle/>
          <a:p>
            <a:fld id="{EF9A8AEA-540E-44A2-9526-185D4C8E95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4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B8913-5BA8-46F8-AA8B-30DAFD46C329}" type="datetime1">
              <a:rPr lang="en-US" smtClean="0"/>
              <a:t>8/20/2019</a:t>
            </a:fld>
            <a:endParaRPr lang="en-US"/>
          </a:p>
        </p:txBody>
      </p:sp>
      <p:sp>
        <p:nvSpPr>
          <p:cNvPr id="5" name="Footer Placeholder 4"/>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226515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60A34-20ED-4C18-AE80-FF4801B9A489}" type="datetime1">
              <a:rPr lang="en-US" smtClean="0"/>
              <a:t>8/20/2019</a:t>
            </a:fld>
            <a:endParaRPr lang="en-US"/>
          </a:p>
        </p:txBody>
      </p:sp>
      <p:sp>
        <p:nvSpPr>
          <p:cNvPr id="5" name="Footer Placeholder 4"/>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168933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AE069-5C2F-4773-AEDA-98185CD3BE02}" type="datetime1">
              <a:rPr lang="en-US" smtClean="0"/>
              <a:t>8/20/2019</a:t>
            </a:fld>
            <a:endParaRPr lang="en-US"/>
          </a:p>
        </p:txBody>
      </p:sp>
      <p:sp>
        <p:nvSpPr>
          <p:cNvPr id="5" name="Footer Placeholder 4"/>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317127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45577-1EB2-4666-8691-5C200580C44D}" type="datetime1">
              <a:rPr lang="en-US" smtClean="0"/>
              <a:t>8/20/2019</a:t>
            </a:fld>
            <a:endParaRPr lang="en-US"/>
          </a:p>
        </p:txBody>
      </p:sp>
      <p:sp>
        <p:nvSpPr>
          <p:cNvPr id="5" name="Footer Placeholder 4"/>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p:cNvSpPr>
            <a:spLocks noGrp="1"/>
          </p:cNvSpPr>
          <p:nvPr>
            <p:ph type="sldNum" sz="quarter" idx="12"/>
          </p:nvPr>
        </p:nvSpPr>
        <p:spPr/>
        <p:txBody>
          <a:bodyPr/>
          <a:lstStyle/>
          <a:p>
            <a:fld id="{EF9A8AEA-540E-44A2-9526-185D4C8E95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1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6A8005-2C45-4D2E-A681-9B894370F313}" type="datetime1">
              <a:rPr lang="en-US" smtClean="0"/>
              <a:t>8/20/2019</a:t>
            </a:fld>
            <a:endParaRPr lang="en-US"/>
          </a:p>
        </p:txBody>
      </p:sp>
      <p:sp>
        <p:nvSpPr>
          <p:cNvPr id="6" name="Footer Placeholder 5"/>
          <p:cNvSpPr>
            <a:spLocks noGrp="1"/>
          </p:cNvSpPr>
          <p:nvPr>
            <p:ph type="ftr" sz="quarter" idx="11"/>
          </p:nvPr>
        </p:nvSpPr>
        <p:spPr/>
        <p:txBody>
          <a:bodyPr/>
          <a:lstStyle/>
          <a:p>
            <a:r>
              <a:rPr lang="en-US"/>
              <a:t>Propulsion Requirements for Future Generation Space Habitats - AIAA P&amp;E 2019</a:t>
            </a:r>
          </a:p>
        </p:txBody>
      </p:sp>
      <p:sp>
        <p:nvSpPr>
          <p:cNvPr id="7" name="Slide Number Placeholder 6"/>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418549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FD487C-3299-40EB-9F12-81E2B21AA933}" type="datetime1">
              <a:rPr lang="en-US" smtClean="0"/>
              <a:t>8/20/2019</a:t>
            </a:fld>
            <a:endParaRPr lang="en-US"/>
          </a:p>
        </p:txBody>
      </p:sp>
      <p:sp>
        <p:nvSpPr>
          <p:cNvPr id="8" name="Footer Placeholder 7"/>
          <p:cNvSpPr>
            <a:spLocks noGrp="1"/>
          </p:cNvSpPr>
          <p:nvPr>
            <p:ph type="ftr" sz="quarter" idx="11"/>
          </p:nvPr>
        </p:nvSpPr>
        <p:spPr/>
        <p:txBody>
          <a:bodyPr/>
          <a:lstStyle/>
          <a:p>
            <a:r>
              <a:rPr lang="en-US"/>
              <a:t>Propulsion Requirements for Future Generation Space Habitats - AIAA P&amp;E 2019</a:t>
            </a:r>
          </a:p>
        </p:txBody>
      </p:sp>
      <p:sp>
        <p:nvSpPr>
          <p:cNvPr id="9" name="Slide Number Placeholder 8"/>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143968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D1BB5-D9C6-46F4-A0B6-CAB6C16BA50C}" type="datetime1">
              <a:rPr lang="en-US" smtClean="0"/>
              <a:t>8/20/2019</a:t>
            </a:fld>
            <a:endParaRPr lang="en-US"/>
          </a:p>
        </p:txBody>
      </p:sp>
      <p:sp>
        <p:nvSpPr>
          <p:cNvPr id="4" name="Footer Placeholder 3"/>
          <p:cNvSpPr>
            <a:spLocks noGrp="1"/>
          </p:cNvSpPr>
          <p:nvPr>
            <p:ph type="ftr" sz="quarter" idx="11"/>
          </p:nvPr>
        </p:nvSpPr>
        <p:spPr/>
        <p:txBody>
          <a:bodyPr/>
          <a:lstStyle/>
          <a:p>
            <a:r>
              <a:rPr lang="en-US"/>
              <a:t>Propulsion Requirements for Future Generation Space Habitats - AIAA P&amp;E 2019</a:t>
            </a:r>
          </a:p>
        </p:txBody>
      </p:sp>
      <p:sp>
        <p:nvSpPr>
          <p:cNvPr id="5" name="Slide Number Placeholder 4"/>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236380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E0D542-A5CD-4B01-87AF-C19C74D2C91F}" type="datetime1">
              <a:rPr lang="en-US" smtClean="0"/>
              <a:t>8/20/2019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Propulsion Requirements for Future Generation Space Habitats - AIAA P&amp;E 2019</a:t>
            </a:r>
          </a:p>
        </p:txBody>
      </p:sp>
      <p:sp>
        <p:nvSpPr>
          <p:cNvPr id="9" name="Slide Number Placeholder 8"/>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312014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E50BD8-9499-42AF-A5A4-B23E066FF7AA}" type="datetime1">
              <a:rPr lang="en-US" smtClean="0"/>
              <a:t>8/20/2019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Propulsion Requirements for Future Generation Space Habitats - AIAA P&amp;E 2019</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9A8AEA-540E-44A2-9526-185D4C8E957D}" type="slidenum">
              <a:rPr lang="en-US" smtClean="0"/>
              <a:t>‹#›</a:t>
            </a:fld>
            <a:endParaRPr lang="en-US"/>
          </a:p>
        </p:txBody>
      </p:sp>
    </p:spTree>
    <p:extLst>
      <p:ext uri="{BB962C8B-B14F-4D97-AF65-F5344CB8AC3E}">
        <p14:creationId xmlns:p14="http://schemas.microsoft.com/office/powerpoint/2010/main" val="16160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C1D1E-832C-4310-89D6-C6C3802E5709}" type="datetime1">
              <a:rPr lang="en-US" smtClean="0"/>
              <a:t>8/20/2019</a:t>
            </a:fld>
            <a:endParaRPr lang="en-US"/>
          </a:p>
        </p:txBody>
      </p:sp>
      <p:sp>
        <p:nvSpPr>
          <p:cNvPr id="6" name="Footer Placeholder 5"/>
          <p:cNvSpPr>
            <a:spLocks noGrp="1"/>
          </p:cNvSpPr>
          <p:nvPr>
            <p:ph type="ftr" sz="quarter" idx="11"/>
          </p:nvPr>
        </p:nvSpPr>
        <p:spPr/>
        <p:txBody>
          <a:bodyPr/>
          <a:lstStyle/>
          <a:p>
            <a:r>
              <a:rPr lang="en-US"/>
              <a:t>Propulsion Requirements for Future Generation Space Habitats - AIAA P&amp;E 2019</a:t>
            </a:r>
          </a:p>
        </p:txBody>
      </p:sp>
      <p:sp>
        <p:nvSpPr>
          <p:cNvPr id="7" name="Slide Number Placeholder 6"/>
          <p:cNvSpPr>
            <a:spLocks noGrp="1"/>
          </p:cNvSpPr>
          <p:nvPr>
            <p:ph type="sldNum" sz="quarter" idx="12"/>
          </p:nvPr>
        </p:nvSpPr>
        <p:spPr/>
        <p:txBody>
          <a:bodyPr/>
          <a:lstStyle/>
          <a:p>
            <a:fld id="{EF9A8AEA-540E-44A2-9526-185D4C8E957D}" type="slidenum">
              <a:rPr lang="en-US" smtClean="0"/>
              <a:t>‹#›</a:t>
            </a:fld>
            <a:endParaRPr lang="en-US"/>
          </a:p>
        </p:txBody>
      </p:sp>
    </p:spTree>
    <p:extLst>
      <p:ext uri="{BB962C8B-B14F-4D97-AF65-F5344CB8AC3E}">
        <p14:creationId xmlns:p14="http://schemas.microsoft.com/office/powerpoint/2010/main" val="285037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A414EBC-B842-42C6-A4C4-6ED992F690E3}" type="datetime1">
              <a:rPr lang="en-US" smtClean="0"/>
              <a:t>8/20/2019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Propulsion Requirements for Future Generation Space Habitats - AIAA P&amp;E 2019</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9A8AEA-540E-44A2-9526-185D4C8E95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109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55E7-6AE6-49E2-B7D3-F773EA36E7F2}"/>
              </a:ext>
            </a:extLst>
          </p:cNvPr>
          <p:cNvSpPr>
            <a:spLocks noGrp="1"/>
          </p:cNvSpPr>
          <p:nvPr>
            <p:ph type="ctrTitle"/>
          </p:nvPr>
        </p:nvSpPr>
        <p:spPr>
          <a:xfrm>
            <a:off x="1097280" y="758952"/>
            <a:ext cx="10058400" cy="3207258"/>
          </a:xfrm>
        </p:spPr>
        <p:txBody>
          <a:bodyPr>
            <a:normAutofit fontScale="90000"/>
          </a:bodyPr>
          <a:lstStyle/>
          <a:p>
            <a:pPr algn="ctr"/>
            <a:r>
              <a:rPr lang="en-US" dirty="0"/>
              <a:t>Propulsion Requirements for Future Generation Space Habitats</a:t>
            </a:r>
          </a:p>
        </p:txBody>
      </p:sp>
      <p:sp>
        <p:nvSpPr>
          <p:cNvPr id="3" name="Subtitle 2">
            <a:extLst>
              <a:ext uri="{FF2B5EF4-FFF2-40B4-BE49-F238E27FC236}">
                <a16:creationId xmlns:a16="http://schemas.microsoft.com/office/drawing/2014/main" id="{8E5D8FC5-F960-4387-A1F0-4215C0B0DC8F}"/>
              </a:ext>
            </a:extLst>
          </p:cNvPr>
          <p:cNvSpPr>
            <a:spLocks noGrp="1"/>
          </p:cNvSpPr>
          <p:nvPr>
            <p:ph type="subTitle" idx="1"/>
          </p:nvPr>
        </p:nvSpPr>
        <p:spPr>
          <a:xfrm>
            <a:off x="1100051" y="4455620"/>
            <a:ext cx="10058400" cy="1643428"/>
          </a:xfrm>
        </p:spPr>
        <p:txBody>
          <a:bodyPr>
            <a:normAutofit/>
          </a:bodyPr>
          <a:lstStyle/>
          <a:p>
            <a:r>
              <a:rPr lang="en-US" dirty="0"/>
              <a:t>Kenneth J MacLeod, member </a:t>
            </a:r>
            <a:r>
              <a:rPr lang="en-US" dirty="0" err="1"/>
              <a:t>spst</a:t>
            </a:r>
            <a:endParaRPr lang="en-US" dirty="0"/>
          </a:p>
          <a:p>
            <a:r>
              <a:rPr lang="en-US" dirty="0"/>
              <a:t>Dr. James A Martin, Boeing (retired), member </a:t>
            </a:r>
            <a:r>
              <a:rPr lang="en-US" dirty="0" err="1"/>
              <a:t>spst</a:t>
            </a:r>
            <a:endParaRPr lang="en-US" dirty="0"/>
          </a:p>
          <a:p>
            <a:r>
              <a:rPr lang="en-US" dirty="0"/>
              <a:t>AIAA Propulsion and Energy Conference, August 21, 2019</a:t>
            </a:r>
          </a:p>
        </p:txBody>
      </p:sp>
      <p:sp>
        <p:nvSpPr>
          <p:cNvPr id="4" name="Slide Number Placeholder 3">
            <a:extLst>
              <a:ext uri="{FF2B5EF4-FFF2-40B4-BE49-F238E27FC236}">
                <a16:creationId xmlns:a16="http://schemas.microsoft.com/office/drawing/2014/main" id="{783670DF-A758-4216-A866-C945DC48D1BB}"/>
              </a:ext>
            </a:extLst>
          </p:cNvPr>
          <p:cNvSpPr>
            <a:spLocks noGrp="1"/>
          </p:cNvSpPr>
          <p:nvPr>
            <p:ph type="sldNum" sz="quarter" idx="12"/>
          </p:nvPr>
        </p:nvSpPr>
        <p:spPr/>
        <p:txBody>
          <a:bodyPr/>
          <a:lstStyle/>
          <a:p>
            <a:fld id="{EF9A8AEA-540E-44A2-9526-185D4C8E957D}" type="slidenum">
              <a:rPr lang="en-US" smtClean="0"/>
              <a:t>1</a:t>
            </a:fld>
            <a:endParaRPr lang="en-US"/>
          </a:p>
        </p:txBody>
      </p:sp>
      <p:sp>
        <p:nvSpPr>
          <p:cNvPr id="5" name="Footer Placeholder 4">
            <a:extLst>
              <a:ext uri="{FF2B5EF4-FFF2-40B4-BE49-F238E27FC236}">
                <a16:creationId xmlns:a16="http://schemas.microsoft.com/office/drawing/2014/main" id="{C6290DA4-F78A-48D5-9EFE-C394F3D845EC}"/>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152059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8BB1-CCD5-4B3D-91BF-D5025DBD0AAE}"/>
              </a:ext>
            </a:extLst>
          </p:cNvPr>
          <p:cNvSpPr>
            <a:spLocks noGrp="1"/>
          </p:cNvSpPr>
          <p:nvPr>
            <p:ph type="title"/>
          </p:nvPr>
        </p:nvSpPr>
        <p:spPr>
          <a:xfrm>
            <a:off x="457200" y="594359"/>
            <a:ext cx="3200400" cy="800101"/>
          </a:xfrm>
        </p:spPr>
        <p:txBody>
          <a:bodyPr/>
          <a:lstStyle/>
          <a:p>
            <a:r>
              <a:rPr lang="en-US" dirty="0"/>
              <a:t>O’Neill Cylinders</a:t>
            </a:r>
          </a:p>
        </p:txBody>
      </p:sp>
      <p:pic>
        <p:nvPicPr>
          <p:cNvPr id="7" name="Content Placeholder 6">
            <a:extLst>
              <a:ext uri="{FF2B5EF4-FFF2-40B4-BE49-F238E27FC236}">
                <a16:creationId xmlns:a16="http://schemas.microsoft.com/office/drawing/2014/main" id="{0CD0ABE1-AE40-4B46-BEDC-5C51D9808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0" y="396914"/>
            <a:ext cx="7715250" cy="6080280"/>
          </a:xfrm>
        </p:spPr>
      </p:pic>
      <p:sp>
        <p:nvSpPr>
          <p:cNvPr id="4" name="Text Placeholder 3">
            <a:extLst>
              <a:ext uri="{FF2B5EF4-FFF2-40B4-BE49-F238E27FC236}">
                <a16:creationId xmlns:a16="http://schemas.microsoft.com/office/drawing/2014/main" id="{BDD6D51F-5B0F-46CE-B098-37420C6C93D4}"/>
              </a:ext>
            </a:extLst>
          </p:cNvPr>
          <p:cNvSpPr>
            <a:spLocks noGrp="1"/>
          </p:cNvSpPr>
          <p:nvPr>
            <p:ph type="body" sz="half" idx="2"/>
          </p:nvPr>
        </p:nvSpPr>
        <p:spPr>
          <a:xfrm>
            <a:off x="365760" y="1577340"/>
            <a:ext cx="3291840" cy="4727864"/>
          </a:xfrm>
        </p:spPr>
        <p:txBody>
          <a:bodyPr>
            <a:noAutofit/>
          </a:bodyPr>
          <a:lstStyle/>
          <a:p>
            <a:r>
              <a:rPr lang="en-US" sz="2000" dirty="0"/>
              <a:t>Dual contra-rotating cylinders to suppress gyroscopic effects</a:t>
            </a:r>
          </a:p>
          <a:p>
            <a:r>
              <a:rPr lang="en-US" sz="2000" dirty="0"/>
              <a:t>Each cylinder length 32 km (20 miles)</a:t>
            </a:r>
          </a:p>
          <a:p>
            <a:r>
              <a:rPr lang="en-US" sz="2000" dirty="0"/>
              <a:t>Diameters of 6.4 km (4 miles)</a:t>
            </a:r>
          </a:p>
          <a:p>
            <a:r>
              <a:rPr lang="en-US" sz="2000" dirty="0"/>
              <a:t>Half-density atmosphere</a:t>
            </a:r>
          </a:p>
          <a:p>
            <a:r>
              <a:rPr lang="en-US" sz="2000" dirty="0"/>
              <a:t>Atmosphere mass over 1.2 billion tons</a:t>
            </a:r>
          </a:p>
          <a:p>
            <a:r>
              <a:rPr lang="en-US" sz="2000" dirty="0"/>
              <a:t>Material launched from Moon or asteroids by mass driver – estimate 5 billion tons</a:t>
            </a:r>
          </a:p>
        </p:txBody>
      </p:sp>
      <p:sp>
        <p:nvSpPr>
          <p:cNvPr id="5" name="Slide Number Placeholder 4">
            <a:extLst>
              <a:ext uri="{FF2B5EF4-FFF2-40B4-BE49-F238E27FC236}">
                <a16:creationId xmlns:a16="http://schemas.microsoft.com/office/drawing/2014/main" id="{A98C6547-D9CE-40C7-A2C2-35DADDB1C76B}"/>
              </a:ext>
            </a:extLst>
          </p:cNvPr>
          <p:cNvSpPr>
            <a:spLocks noGrp="1"/>
          </p:cNvSpPr>
          <p:nvPr>
            <p:ph type="sldNum" sz="quarter" idx="12"/>
          </p:nvPr>
        </p:nvSpPr>
        <p:spPr/>
        <p:txBody>
          <a:bodyPr/>
          <a:lstStyle/>
          <a:p>
            <a:fld id="{EF9A8AEA-540E-44A2-9526-185D4C8E957D}" type="slidenum">
              <a:rPr lang="en-US" smtClean="0"/>
              <a:t>10</a:t>
            </a:fld>
            <a:endParaRPr lang="en-US"/>
          </a:p>
        </p:txBody>
      </p:sp>
      <p:sp>
        <p:nvSpPr>
          <p:cNvPr id="8" name="Footer Placeholder 7">
            <a:extLst>
              <a:ext uri="{FF2B5EF4-FFF2-40B4-BE49-F238E27FC236}">
                <a16:creationId xmlns:a16="http://schemas.microsoft.com/office/drawing/2014/main" id="{EEBD4958-8352-443A-93F5-22EBA5088CB7}"/>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328615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9E43-B6CB-4942-AE55-8617B0BAC37B}"/>
              </a:ext>
            </a:extLst>
          </p:cNvPr>
          <p:cNvSpPr>
            <a:spLocks noGrp="1"/>
          </p:cNvSpPr>
          <p:nvPr>
            <p:ph type="title"/>
          </p:nvPr>
        </p:nvSpPr>
        <p:spPr>
          <a:xfrm>
            <a:off x="457200" y="594359"/>
            <a:ext cx="3200400" cy="1531621"/>
          </a:xfrm>
        </p:spPr>
        <p:txBody>
          <a:bodyPr/>
          <a:lstStyle/>
          <a:p>
            <a:r>
              <a:rPr lang="en-US" dirty="0"/>
              <a:t>NASA Nautilus-x</a:t>
            </a:r>
          </a:p>
        </p:txBody>
      </p:sp>
      <p:pic>
        <p:nvPicPr>
          <p:cNvPr id="7" name="Content Placeholder 6">
            <a:extLst>
              <a:ext uri="{FF2B5EF4-FFF2-40B4-BE49-F238E27FC236}">
                <a16:creationId xmlns:a16="http://schemas.microsoft.com/office/drawing/2014/main" id="{8447180D-E8CF-4E27-9F88-7E27AB90A7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1445" y="731838"/>
            <a:ext cx="6091185" cy="5257800"/>
          </a:xfrm>
        </p:spPr>
      </p:pic>
      <p:sp>
        <p:nvSpPr>
          <p:cNvPr id="4" name="Text Placeholder 3">
            <a:extLst>
              <a:ext uri="{FF2B5EF4-FFF2-40B4-BE49-F238E27FC236}">
                <a16:creationId xmlns:a16="http://schemas.microsoft.com/office/drawing/2014/main" id="{D7F7B890-ECBC-4F1F-A8D1-D54CBDD1504D}"/>
              </a:ext>
            </a:extLst>
          </p:cNvPr>
          <p:cNvSpPr>
            <a:spLocks noGrp="1"/>
          </p:cNvSpPr>
          <p:nvPr>
            <p:ph type="body" sz="half" idx="2"/>
          </p:nvPr>
        </p:nvSpPr>
        <p:spPr>
          <a:xfrm>
            <a:off x="457200" y="2388870"/>
            <a:ext cx="3200400" cy="3916334"/>
          </a:xfrm>
        </p:spPr>
        <p:txBody>
          <a:bodyPr>
            <a:normAutofit lnSpcReduction="10000"/>
          </a:bodyPr>
          <a:lstStyle/>
          <a:p>
            <a:r>
              <a:rPr lang="en-US" sz="2000" dirty="0"/>
              <a:t>More practical scale</a:t>
            </a:r>
          </a:p>
          <a:p>
            <a:r>
              <a:rPr lang="en-US" sz="2000" dirty="0"/>
              <a:t>Centrifuge is </a:t>
            </a:r>
            <a:r>
              <a:rPr lang="en-US" sz="2000" dirty="0" err="1"/>
              <a:t>est</a:t>
            </a:r>
            <a:r>
              <a:rPr lang="en-US" sz="2000" dirty="0"/>
              <a:t> 15m major diameter and 3m minor diam</a:t>
            </a:r>
          </a:p>
          <a:p>
            <a:r>
              <a:rPr lang="en-US" sz="2000" dirty="0"/>
              <a:t>But other challenges:</a:t>
            </a:r>
          </a:p>
          <a:p>
            <a:pPr marL="285750" indent="-285750">
              <a:buFont typeface="Wingdings" panose="05000000000000000000" pitchFamily="2" charset="2"/>
              <a:buChar char="q"/>
            </a:pPr>
            <a:r>
              <a:rPr lang="en-US" sz="2000" dirty="0"/>
              <a:t>Sealing the continuously rotating joints</a:t>
            </a:r>
          </a:p>
          <a:p>
            <a:pPr marL="285750" indent="-285750">
              <a:buFont typeface="Wingdings" panose="05000000000000000000" pitchFamily="2" charset="2"/>
              <a:buChar char="q"/>
            </a:pPr>
            <a:r>
              <a:rPr lang="en-US" sz="2000" dirty="0"/>
              <a:t>Small diameter and rapid rotation may result in nausea for residents</a:t>
            </a:r>
          </a:p>
          <a:p>
            <a:pPr marL="285750" indent="-285750">
              <a:buFont typeface="Wingdings" panose="05000000000000000000" pitchFamily="2" charset="2"/>
              <a:buChar char="q"/>
            </a:pPr>
            <a:r>
              <a:rPr lang="en-US" sz="2000" dirty="0"/>
              <a:t>Most of the pressurized volume is in 0 G</a:t>
            </a:r>
          </a:p>
        </p:txBody>
      </p:sp>
      <p:sp>
        <p:nvSpPr>
          <p:cNvPr id="5" name="Slide Number Placeholder 4">
            <a:extLst>
              <a:ext uri="{FF2B5EF4-FFF2-40B4-BE49-F238E27FC236}">
                <a16:creationId xmlns:a16="http://schemas.microsoft.com/office/drawing/2014/main" id="{D7D1E617-1AA2-49EB-BD68-AC44F0355F99}"/>
              </a:ext>
            </a:extLst>
          </p:cNvPr>
          <p:cNvSpPr>
            <a:spLocks noGrp="1"/>
          </p:cNvSpPr>
          <p:nvPr>
            <p:ph type="sldNum" sz="quarter" idx="12"/>
          </p:nvPr>
        </p:nvSpPr>
        <p:spPr/>
        <p:txBody>
          <a:bodyPr/>
          <a:lstStyle/>
          <a:p>
            <a:fld id="{EF9A8AEA-540E-44A2-9526-185D4C8E957D}" type="slidenum">
              <a:rPr lang="en-US" smtClean="0"/>
              <a:t>11</a:t>
            </a:fld>
            <a:endParaRPr lang="en-US"/>
          </a:p>
        </p:txBody>
      </p:sp>
      <p:sp>
        <p:nvSpPr>
          <p:cNvPr id="8" name="Footer Placeholder 7">
            <a:extLst>
              <a:ext uri="{FF2B5EF4-FFF2-40B4-BE49-F238E27FC236}">
                <a16:creationId xmlns:a16="http://schemas.microsoft.com/office/drawing/2014/main" id="{23BD4D64-625D-480B-B1B8-FDDE93B604A8}"/>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381346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0744-CFDC-4C13-8491-FCA7A5C3EBA0}"/>
              </a:ext>
            </a:extLst>
          </p:cNvPr>
          <p:cNvSpPr>
            <a:spLocks noGrp="1"/>
          </p:cNvSpPr>
          <p:nvPr>
            <p:ph type="title"/>
          </p:nvPr>
        </p:nvSpPr>
        <p:spPr/>
        <p:txBody>
          <a:bodyPr/>
          <a:lstStyle/>
          <a:p>
            <a:r>
              <a:rPr lang="en-US" dirty="0"/>
              <a:t>Responding to the Challenge with a Modular Ring Habitat, the ModRing</a:t>
            </a:r>
          </a:p>
        </p:txBody>
      </p:sp>
      <p:sp>
        <p:nvSpPr>
          <p:cNvPr id="3" name="Content Placeholder 2">
            <a:extLst>
              <a:ext uri="{FF2B5EF4-FFF2-40B4-BE49-F238E27FC236}">
                <a16:creationId xmlns:a16="http://schemas.microsoft.com/office/drawing/2014/main" id="{BAB56ED8-0C96-4532-AC60-2DCB01C6D649}"/>
              </a:ext>
            </a:extLst>
          </p:cNvPr>
          <p:cNvSpPr>
            <a:spLocks noGrp="1"/>
          </p:cNvSpPr>
          <p:nvPr>
            <p:ph idx="1"/>
          </p:nvPr>
        </p:nvSpPr>
        <p:spPr>
          <a:xfrm>
            <a:off x="1097280" y="1897380"/>
            <a:ext cx="10058400" cy="4034790"/>
          </a:xfrm>
        </p:spPr>
        <p:txBody>
          <a:bodyPr>
            <a:normAutofit/>
          </a:bodyPr>
          <a:lstStyle/>
          <a:p>
            <a:r>
              <a:rPr lang="en-US" sz="2400" dirty="0"/>
              <a:t>The ModRing employs these key design choices:</a:t>
            </a:r>
          </a:p>
          <a:p>
            <a:pPr lvl="1">
              <a:buFont typeface="Wingdings" panose="05000000000000000000" pitchFamily="2" charset="2"/>
              <a:buChar char="§"/>
            </a:pPr>
            <a:r>
              <a:rPr lang="en-US" sz="2400" dirty="0"/>
              <a:t>Modular habitat volumes instead of monolithic pressurized volume</a:t>
            </a:r>
          </a:p>
          <a:p>
            <a:pPr lvl="1">
              <a:buFont typeface="Wingdings" panose="05000000000000000000" pitchFamily="2" charset="2"/>
              <a:buChar char="§"/>
            </a:pPr>
            <a:r>
              <a:rPr lang="en-US" sz="2400" dirty="0"/>
              <a:t>Sparse ring construction, somewhat like the London Eye</a:t>
            </a:r>
          </a:p>
          <a:p>
            <a:pPr lvl="1">
              <a:buFont typeface="Wingdings" panose="05000000000000000000" pitchFamily="2" charset="2"/>
              <a:buChar char="§"/>
            </a:pPr>
            <a:r>
              <a:rPr lang="en-US" sz="2400" dirty="0"/>
              <a:t>Repetitive use of a few key types of elements</a:t>
            </a:r>
          </a:p>
          <a:p>
            <a:pPr lvl="1">
              <a:buFont typeface="Wingdings" panose="05000000000000000000" pitchFamily="2" charset="2"/>
              <a:buChar char="§"/>
            </a:pPr>
            <a:r>
              <a:rPr lang="en-US" sz="2400" dirty="0"/>
              <a:t>Automated assembly by semi-autonomous assembly tugs</a:t>
            </a:r>
          </a:p>
          <a:p>
            <a:pPr lvl="1">
              <a:buFont typeface="Wingdings" panose="05000000000000000000" pitchFamily="2" charset="2"/>
              <a:buChar char="§"/>
            </a:pPr>
            <a:r>
              <a:rPr lang="en-US" sz="2400" dirty="0"/>
              <a:t>Radiation shielding by polyethylene pellets in double-wall compartments</a:t>
            </a:r>
          </a:p>
          <a:p>
            <a:pPr lvl="1">
              <a:buFont typeface="Wingdings" panose="05000000000000000000" pitchFamily="2" charset="2"/>
              <a:buChar char="§"/>
            </a:pPr>
            <a:r>
              <a:rPr lang="en-US" sz="2400" dirty="0"/>
              <a:t>Extensive redundancy for safety</a:t>
            </a:r>
          </a:p>
          <a:p>
            <a:pPr marL="201168" lvl="1" indent="0">
              <a:buNone/>
            </a:pPr>
            <a:endParaRPr lang="en-US" sz="800" dirty="0"/>
          </a:p>
          <a:p>
            <a:pPr marL="201168" lvl="1" indent="0">
              <a:buNone/>
            </a:pPr>
            <a:r>
              <a:rPr lang="en-US" sz="2400" dirty="0"/>
              <a:t>Initially, choose 1 G and 30-second rotation period, for low risk of nausea</a:t>
            </a:r>
          </a:p>
          <a:p>
            <a:pPr marL="201168" lvl="1" indent="0">
              <a:buNone/>
            </a:pPr>
            <a:r>
              <a:rPr lang="en-US" sz="2400" dirty="0"/>
              <a:t>This example has 8+2 habitation modules, for a crew of about 32 people</a:t>
            </a:r>
          </a:p>
        </p:txBody>
      </p:sp>
      <p:sp>
        <p:nvSpPr>
          <p:cNvPr id="4" name="Slide Number Placeholder 3">
            <a:extLst>
              <a:ext uri="{FF2B5EF4-FFF2-40B4-BE49-F238E27FC236}">
                <a16:creationId xmlns:a16="http://schemas.microsoft.com/office/drawing/2014/main" id="{10BD127A-DE1C-48B3-96FD-D0CAD65FF4C6}"/>
              </a:ext>
            </a:extLst>
          </p:cNvPr>
          <p:cNvSpPr>
            <a:spLocks noGrp="1"/>
          </p:cNvSpPr>
          <p:nvPr>
            <p:ph type="sldNum" sz="quarter" idx="12"/>
          </p:nvPr>
        </p:nvSpPr>
        <p:spPr/>
        <p:txBody>
          <a:bodyPr/>
          <a:lstStyle/>
          <a:p>
            <a:fld id="{EF9A8AEA-540E-44A2-9526-185D4C8E957D}" type="slidenum">
              <a:rPr lang="en-US" smtClean="0"/>
              <a:t>12</a:t>
            </a:fld>
            <a:endParaRPr lang="en-US"/>
          </a:p>
        </p:txBody>
      </p:sp>
      <p:sp>
        <p:nvSpPr>
          <p:cNvPr id="5" name="Footer Placeholder 4">
            <a:extLst>
              <a:ext uri="{FF2B5EF4-FFF2-40B4-BE49-F238E27FC236}">
                <a16:creationId xmlns:a16="http://schemas.microsoft.com/office/drawing/2014/main" id="{701415C1-75A7-4D12-AFA8-271DE0F82732}"/>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6722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DFEB-1E2E-4FC0-9017-98F5F3384033}"/>
              </a:ext>
            </a:extLst>
          </p:cNvPr>
          <p:cNvSpPr>
            <a:spLocks noGrp="1"/>
          </p:cNvSpPr>
          <p:nvPr>
            <p:ph type="title"/>
          </p:nvPr>
        </p:nvSpPr>
        <p:spPr>
          <a:xfrm>
            <a:off x="457200" y="594359"/>
            <a:ext cx="3200400" cy="1977391"/>
          </a:xfrm>
        </p:spPr>
        <p:txBody>
          <a:bodyPr/>
          <a:lstStyle/>
          <a:p>
            <a:r>
              <a:rPr lang="en-US" dirty="0"/>
              <a:t>The ModRing Habitat</a:t>
            </a:r>
          </a:p>
        </p:txBody>
      </p:sp>
      <p:sp>
        <p:nvSpPr>
          <p:cNvPr id="4" name="Text Placeholder 3">
            <a:extLst>
              <a:ext uri="{FF2B5EF4-FFF2-40B4-BE49-F238E27FC236}">
                <a16:creationId xmlns:a16="http://schemas.microsoft.com/office/drawing/2014/main" id="{A658AE48-99E2-470E-9896-6E29747AC091}"/>
              </a:ext>
            </a:extLst>
          </p:cNvPr>
          <p:cNvSpPr>
            <a:spLocks noGrp="1"/>
          </p:cNvSpPr>
          <p:nvPr>
            <p:ph type="body" sz="half" idx="2"/>
          </p:nvPr>
        </p:nvSpPr>
        <p:spPr/>
        <p:txBody>
          <a:bodyPr>
            <a:normAutofit/>
          </a:bodyPr>
          <a:lstStyle/>
          <a:p>
            <a:r>
              <a:rPr lang="en-US" sz="2000" dirty="0"/>
              <a:t>Sized for full 1 G gravity at 30 second rotation period</a:t>
            </a:r>
          </a:p>
          <a:p>
            <a:r>
              <a:rPr lang="en-US" sz="2000" dirty="0"/>
              <a:t>Initial configuration</a:t>
            </a:r>
          </a:p>
          <a:p>
            <a:r>
              <a:rPr lang="en-US" sz="2000" dirty="0"/>
              <a:t>Four pairs of habitation modules plus hub pair</a:t>
            </a:r>
          </a:p>
          <a:p>
            <a:r>
              <a:rPr lang="en-US" sz="2000" dirty="0"/>
              <a:t>Crew of 32, at 4 per module</a:t>
            </a:r>
          </a:p>
          <a:p>
            <a:r>
              <a:rPr lang="en-US" sz="2000" dirty="0"/>
              <a:t>500 meters diameter</a:t>
            </a:r>
          </a:p>
        </p:txBody>
      </p:sp>
      <p:sp>
        <p:nvSpPr>
          <p:cNvPr id="5" name="Slide Number Placeholder 4">
            <a:extLst>
              <a:ext uri="{FF2B5EF4-FFF2-40B4-BE49-F238E27FC236}">
                <a16:creationId xmlns:a16="http://schemas.microsoft.com/office/drawing/2014/main" id="{00585243-4595-4EA9-BB1C-A7A3FEE9128F}"/>
              </a:ext>
            </a:extLst>
          </p:cNvPr>
          <p:cNvSpPr>
            <a:spLocks noGrp="1"/>
          </p:cNvSpPr>
          <p:nvPr>
            <p:ph type="sldNum" sz="quarter" idx="12"/>
          </p:nvPr>
        </p:nvSpPr>
        <p:spPr/>
        <p:txBody>
          <a:bodyPr/>
          <a:lstStyle/>
          <a:p>
            <a:fld id="{EF9A8AEA-540E-44A2-9526-185D4C8E957D}" type="slidenum">
              <a:rPr lang="en-US" smtClean="0"/>
              <a:t>13</a:t>
            </a:fld>
            <a:endParaRPr lang="en-US"/>
          </a:p>
        </p:txBody>
      </p:sp>
      <p:sp>
        <p:nvSpPr>
          <p:cNvPr id="12" name="Footer Placeholder 11">
            <a:extLst>
              <a:ext uri="{FF2B5EF4-FFF2-40B4-BE49-F238E27FC236}">
                <a16:creationId xmlns:a16="http://schemas.microsoft.com/office/drawing/2014/main" id="{C6FD5103-E513-4833-94CE-000E8EF549D7}"/>
              </a:ext>
            </a:extLst>
          </p:cNvPr>
          <p:cNvSpPr>
            <a:spLocks noGrp="1"/>
          </p:cNvSpPr>
          <p:nvPr>
            <p:ph type="ftr" sz="quarter" idx="11"/>
          </p:nvPr>
        </p:nvSpPr>
        <p:spPr/>
        <p:txBody>
          <a:bodyPr/>
          <a:lstStyle/>
          <a:p>
            <a:r>
              <a:rPr lang="en-US"/>
              <a:t>Propulsion Requirements for Future Generation Space Habitats - AIAA P&amp;E 2019</a:t>
            </a:r>
          </a:p>
        </p:txBody>
      </p:sp>
      <p:pic>
        <p:nvPicPr>
          <p:cNvPr id="16" name="Content Placeholder 15">
            <a:extLst>
              <a:ext uri="{FF2B5EF4-FFF2-40B4-BE49-F238E27FC236}">
                <a16:creationId xmlns:a16="http://schemas.microsoft.com/office/drawing/2014/main" id="{F25299DF-4570-4E5A-B70E-C27575AC5B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951" r="24303"/>
          <a:stretch/>
        </p:blipFill>
        <p:spPr>
          <a:xfrm>
            <a:off x="4183380" y="275556"/>
            <a:ext cx="7852124" cy="5942364"/>
          </a:xfrm>
        </p:spPr>
      </p:pic>
    </p:spTree>
    <p:extLst>
      <p:ext uri="{BB962C8B-B14F-4D97-AF65-F5344CB8AC3E}">
        <p14:creationId xmlns:p14="http://schemas.microsoft.com/office/powerpoint/2010/main" val="357249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AF8A-CAB4-4661-8DA0-D9AD61E99475}"/>
              </a:ext>
            </a:extLst>
          </p:cNvPr>
          <p:cNvSpPr>
            <a:spLocks noGrp="1"/>
          </p:cNvSpPr>
          <p:nvPr>
            <p:ph type="title"/>
          </p:nvPr>
        </p:nvSpPr>
        <p:spPr>
          <a:xfrm>
            <a:off x="1097280" y="5074920"/>
            <a:ext cx="10113264" cy="594360"/>
          </a:xfrm>
        </p:spPr>
        <p:txBody>
          <a:bodyPr/>
          <a:lstStyle/>
          <a:p>
            <a:r>
              <a:rPr lang="en-US" dirty="0"/>
              <a:t>Closer View of ModRing</a:t>
            </a:r>
          </a:p>
        </p:txBody>
      </p:sp>
      <p:sp>
        <p:nvSpPr>
          <p:cNvPr id="4" name="Text Placeholder 3">
            <a:extLst>
              <a:ext uri="{FF2B5EF4-FFF2-40B4-BE49-F238E27FC236}">
                <a16:creationId xmlns:a16="http://schemas.microsoft.com/office/drawing/2014/main" id="{B875FE14-8965-4FE6-942B-1E1BD307E0CA}"/>
              </a:ext>
            </a:extLst>
          </p:cNvPr>
          <p:cNvSpPr>
            <a:spLocks noGrp="1"/>
          </p:cNvSpPr>
          <p:nvPr>
            <p:ph type="body" sz="half" idx="2"/>
          </p:nvPr>
        </p:nvSpPr>
        <p:spPr>
          <a:xfrm>
            <a:off x="697230" y="5705581"/>
            <a:ext cx="10513314" cy="795802"/>
          </a:xfrm>
        </p:spPr>
        <p:txBody>
          <a:bodyPr>
            <a:noAutofit/>
          </a:bodyPr>
          <a:lstStyle/>
          <a:p>
            <a:r>
              <a:rPr lang="en-US" sz="2000" dirty="0"/>
              <a:t>Dual structural rings and dual perimeter access tubes, assembled from 25-meter straight elements.</a:t>
            </a:r>
          </a:p>
          <a:p>
            <a:r>
              <a:rPr lang="en-US" sz="2000" dirty="0"/>
              <a:t>Clearer view of hub, with dual docking ports and dual sets of radial access tubes with elevators.</a:t>
            </a:r>
          </a:p>
        </p:txBody>
      </p:sp>
      <p:sp>
        <p:nvSpPr>
          <p:cNvPr id="5" name="Slide Number Placeholder 4">
            <a:extLst>
              <a:ext uri="{FF2B5EF4-FFF2-40B4-BE49-F238E27FC236}">
                <a16:creationId xmlns:a16="http://schemas.microsoft.com/office/drawing/2014/main" id="{72A001EC-B5D3-4665-B9E4-01F55F096BA7}"/>
              </a:ext>
            </a:extLst>
          </p:cNvPr>
          <p:cNvSpPr>
            <a:spLocks noGrp="1"/>
          </p:cNvSpPr>
          <p:nvPr>
            <p:ph type="sldNum" sz="quarter" idx="12"/>
          </p:nvPr>
        </p:nvSpPr>
        <p:spPr/>
        <p:txBody>
          <a:bodyPr/>
          <a:lstStyle/>
          <a:p>
            <a:fld id="{EF9A8AEA-540E-44A2-9526-185D4C8E957D}" type="slidenum">
              <a:rPr lang="en-US" smtClean="0"/>
              <a:t>14</a:t>
            </a:fld>
            <a:endParaRPr lang="en-US"/>
          </a:p>
        </p:txBody>
      </p:sp>
      <p:sp>
        <p:nvSpPr>
          <p:cNvPr id="8" name="Footer Placeholder 7">
            <a:extLst>
              <a:ext uri="{FF2B5EF4-FFF2-40B4-BE49-F238E27FC236}">
                <a16:creationId xmlns:a16="http://schemas.microsoft.com/office/drawing/2014/main" id="{87A291B1-C04F-4E26-BF1A-58617185F375}"/>
              </a:ext>
            </a:extLst>
          </p:cNvPr>
          <p:cNvSpPr>
            <a:spLocks noGrp="1"/>
          </p:cNvSpPr>
          <p:nvPr>
            <p:ph type="ftr" sz="quarter" idx="11"/>
          </p:nvPr>
        </p:nvSpPr>
        <p:spPr/>
        <p:txBody>
          <a:bodyPr/>
          <a:lstStyle/>
          <a:p>
            <a:r>
              <a:rPr lang="en-US"/>
              <a:t>Propulsion Requirements for Future Generation Space Habitats - AIAA P&amp;E 2019</a:t>
            </a:r>
          </a:p>
        </p:txBody>
      </p:sp>
      <p:pic>
        <p:nvPicPr>
          <p:cNvPr id="10" name="Picture Placeholder 9">
            <a:extLst>
              <a:ext uri="{FF2B5EF4-FFF2-40B4-BE49-F238E27FC236}">
                <a16:creationId xmlns:a16="http://schemas.microsoft.com/office/drawing/2014/main" id="{97CC3F11-F49C-4F37-A627-E8D60E8337B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800" b="12800"/>
          <a:stretch>
            <a:fillRect/>
          </a:stretch>
        </p:blipFill>
        <p:spPr/>
      </p:pic>
    </p:spTree>
    <p:extLst>
      <p:ext uri="{BB962C8B-B14F-4D97-AF65-F5344CB8AC3E}">
        <p14:creationId xmlns:p14="http://schemas.microsoft.com/office/powerpoint/2010/main" val="235736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D9B7-266C-4A85-A6B1-3D5A1DB1DC30}"/>
              </a:ext>
            </a:extLst>
          </p:cNvPr>
          <p:cNvSpPr>
            <a:spLocks noGrp="1"/>
          </p:cNvSpPr>
          <p:nvPr>
            <p:ph type="title"/>
          </p:nvPr>
        </p:nvSpPr>
        <p:spPr>
          <a:xfrm>
            <a:off x="1097280" y="5074920"/>
            <a:ext cx="10113264" cy="470817"/>
          </a:xfrm>
        </p:spPr>
        <p:txBody>
          <a:bodyPr/>
          <a:lstStyle/>
          <a:p>
            <a:r>
              <a:rPr lang="en-US" dirty="0"/>
              <a:t>Pair of Habitation Modules (Down is Down!)</a:t>
            </a:r>
          </a:p>
        </p:txBody>
      </p:sp>
      <p:sp>
        <p:nvSpPr>
          <p:cNvPr id="4" name="Text Placeholder 3">
            <a:extLst>
              <a:ext uri="{FF2B5EF4-FFF2-40B4-BE49-F238E27FC236}">
                <a16:creationId xmlns:a16="http://schemas.microsoft.com/office/drawing/2014/main" id="{D5654774-77ED-472E-B6CD-A4C825451AA4}"/>
              </a:ext>
            </a:extLst>
          </p:cNvPr>
          <p:cNvSpPr>
            <a:spLocks noGrp="1"/>
          </p:cNvSpPr>
          <p:nvPr>
            <p:ph type="body" sz="half" idx="2"/>
          </p:nvPr>
        </p:nvSpPr>
        <p:spPr>
          <a:xfrm>
            <a:off x="1097280" y="5705582"/>
            <a:ext cx="10113264" cy="795802"/>
          </a:xfrm>
        </p:spPr>
        <p:txBody>
          <a:bodyPr>
            <a:noAutofit/>
          </a:bodyPr>
          <a:lstStyle/>
          <a:p>
            <a:r>
              <a:rPr lang="en-US" sz="2400" dirty="0"/>
              <a:t>Showing dual radial access tubes (red) with electric elevators, </a:t>
            </a:r>
          </a:p>
          <a:p>
            <a:r>
              <a:rPr lang="en-US" sz="2400" dirty="0"/>
              <a:t>and dual perimeter access tubes (yellow) with electric shuttles</a:t>
            </a:r>
          </a:p>
        </p:txBody>
      </p:sp>
      <p:sp>
        <p:nvSpPr>
          <p:cNvPr id="7" name="Slide Number Placeholder 6">
            <a:extLst>
              <a:ext uri="{FF2B5EF4-FFF2-40B4-BE49-F238E27FC236}">
                <a16:creationId xmlns:a16="http://schemas.microsoft.com/office/drawing/2014/main" id="{FDD129F1-7367-4615-A4AF-E26F10FB5E83}"/>
              </a:ext>
            </a:extLst>
          </p:cNvPr>
          <p:cNvSpPr>
            <a:spLocks noGrp="1"/>
          </p:cNvSpPr>
          <p:nvPr>
            <p:ph type="sldNum" sz="quarter" idx="12"/>
          </p:nvPr>
        </p:nvSpPr>
        <p:spPr/>
        <p:txBody>
          <a:bodyPr/>
          <a:lstStyle/>
          <a:p>
            <a:fld id="{EF9A8AEA-540E-44A2-9526-185D4C8E957D}" type="slidenum">
              <a:rPr lang="en-US" smtClean="0"/>
              <a:t>15</a:t>
            </a:fld>
            <a:endParaRPr lang="en-US"/>
          </a:p>
        </p:txBody>
      </p:sp>
      <p:sp>
        <p:nvSpPr>
          <p:cNvPr id="16" name="Footer Placeholder 15">
            <a:extLst>
              <a:ext uri="{FF2B5EF4-FFF2-40B4-BE49-F238E27FC236}">
                <a16:creationId xmlns:a16="http://schemas.microsoft.com/office/drawing/2014/main" id="{E00ABA4B-F9A5-479B-BDB8-32946F1EDFE1}"/>
              </a:ext>
            </a:extLst>
          </p:cNvPr>
          <p:cNvSpPr>
            <a:spLocks noGrp="1"/>
          </p:cNvSpPr>
          <p:nvPr>
            <p:ph type="ftr" sz="quarter" idx="11"/>
          </p:nvPr>
        </p:nvSpPr>
        <p:spPr/>
        <p:txBody>
          <a:bodyPr/>
          <a:lstStyle/>
          <a:p>
            <a:r>
              <a:rPr lang="en-US"/>
              <a:t>Propulsion Requirements for Future Generation Space Habitats - AIAA P&amp;E 2019</a:t>
            </a:r>
          </a:p>
        </p:txBody>
      </p:sp>
      <p:pic>
        <p:nvPicPr>
          <p:cNvPr id="12" name="Picture Placeholder 11">
            <a:extLst>
              <a:ext uri="{FF2B5EF4-FFF2-40B4-BE49-F238E27FC236}">
                <a16:creationId xmlns:a16="http://schemas.microsoft.com/office/drawing/2014/main" id="{756A31BA-A187-4023-BEFA-4ADB6B225EF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800" b="12800"/>
          <a:stretch>
            <a:fillRect/>
          </a:stretch>
        </p:blipFill>
        <p:spPr/>
      </p:pic>
    </p:spTree>
    <p:extLst>
      <p:ext uri="{BB962C8B-B14F-4D97-AF65-F5344CB8AC3E}">
        <p14:creationId xmlns:p14="http://schemas.microsoft.com/office/powerpoint/2010/main" val="166951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D28D-6956-4339-86E1-2A872FD63AE6}"/>
              </a:ext>
            </a:extLst>
          </p:cNvPr>
          <p:cNvSpPr>
            <a:spLocks noGrp="1"/>
          </p:cNvSpPr>
          <p:nvPr>
            <p:ph type="title"/>
          </p:nvPr>
        </p:nvSpPr>
        <p:spPr>
          <a:xfrm>
            <a:off x="320040" y="594359"/>
            <a:ext cx="3337560" cy="1451611"/>
          </a:xfrm>
        </p:spPr>
        <p:txBody>
          <a:bodyPr/>
          <a:lstStyle/>
          <a:p>
            <a:r>
              <a:rPr lang="en-US" dirty="0"/>
              <a:t>Growth Example to 36+3 Modules</a:t>
            </a:r>
          </a:p>
        </p:txBody>
      </p:sp>
      <p:sp>
        <p:nvSpPr>
          <p:cNvPr id="4" name="Text Placeholder 3">
            <a:extLst>
              <a:ext uri="{FF2B5EF4-FFF2-40B4-BE49-F238E27FC236}">
                <a16:creationId xmlns:a16="http://schemas.microsoft.com/office/drawing/2014/main" id="{D59F3A1A-C9D4-4773-A18C-0A9F596FD397}"/>
              </a:ext>
            </a:extLst>
          </p:cNvPr>
          <p:cNvSpPr>
            <a:spLocks noGrp="1"/>
          </p:cNvSpPr>
          <p:nvPr>
            <p:ph type="body" sz="half" idx="2"/>
          </p:nvPr>
        </p:nvSpPr>
        <p:spPr>
          <a:xfrm>
            <a:off x="320040" y="2308860"/>
            <a:ext cx="3337560" cy="3996344"/>
          </a:xfrm>
        </p:spPr>
        <p:txBody>
          <a:bodyPr>
            <a:normAutofit/>
          </a:bodyPr>
          <a:lstStyle/>
          <a:p>
            <a:r>
              <a:rPr lang="en-US" sz="2000" dirty="0"/>
              <a:t>Triple habitation modules at 12 locations around the ring.</a:t>
            </a:r>
          </a:p>
          <a:p>
            <a:r>
              <a:rPr lang="en-US" sz="2000" dirty="0"/>
              <a:t>Crew of 144, at same density of 4 crew per module.</a:t>
            </a:r>
          </a:p>
          <a:p>
            <a:r>
              <a:rPr lang="en-US" sz="2000" dirty="0"/>
              <a:t>Same diameter, access tubes, structural rings, docking bays and ports.</a:t>
            </a:r>
          </a:p>
          <a:p>
            <a:r>
              <a:rPr lang="en-US" sz="2000" dirty="0"/>
              <a:t>Additional tension cables, and strengthened hub rings.</a:t>
            </a:r>
          </a:p>
        </p:txBody>
      </p:sp>
      <p:sp>
        <p:nvSpPr>
          <p:cNvPr id="5" name="Slide Number Placeholder 4">
            <a:extLst>
              <a:ext uri="{FF2B5EF4-FFF2-40B4-BE49-F238E27FC236}">
                <a16:creationId xmlns:a16="http://schemas.microsoft.com/office/drawing/2014/main" id="{39496BF6-87FD-4FE9-B52B-E5407484F65D}"/>
              </a:ext>
            </a:extLst>
          </p:cNvPr>
          <p:cNvSpPr>
            <a:spLocks noGrp="1"/>
          </p:cNvSpPr>
          <p:nvPr>
            <p:ph type="sldNum" sz="quarter" idx="12"/>
          </p:nvPr>
        </p:nvSpPr>
        <p:spPr/>
        <p:txBody>
          <a:bodyPr/>
          <a:lstStyle/>
          <a:p>
            <a:fld id="{EF9A8AEA-540E-44A2-9526-185D4C8E957D}" type="slidenum">
              <a:rPr lang="en-US" smtClean="0"/>
              <a:t>16</a:t>
            </a:fld>
            <a:endParaRPr lang="en-US"/>
          </a:p>
        </p:txBody>
      </p:sp>
      <p:pic>
        <p:nvPicPr>
          <p:cNvPr id="10" name="Content Placeholder 9">
            <a:extLst>
              <a:ext uri="{FF2B5EF4-FFF2-40B4-BE49-F238E27FC236}">
                <a16:creationId xmlns:a16="http://schemas.microsoft.com/office/drawing/2014/main" id="{C5CB6E25-1566-40EC-9B5B-DB5D8DB5D0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75" r="3410"/>
          <a:stretch/>
        </p:blipFill>
        <p:spPr>
          <a:xfrm>
            <a:off x="4194806" y="148591"/>
            <a:ext cx="7881899" cy="6572250"/>
          </a:xfrm>
          <a:prstGeom prst="rect">
            <a:avLst/>
          </a:prstGeom>
        </p:spPr>
      </p:pic>
      <p:sp>
        <p:nvSpPr>
          <p:cNvPr id="11" name="Footer Placeholder 10">
            <a:extLst>
              <a:ext uri="{FF2B5EF4-FFF2-40B4-BE49-F238E27FC236}">
                <a16:creationId xmlns:a16="http://schemas.microsoft.com/office/drawing/2014/main" id="{07851D17-346D-4D11-BA0D-CD0CF384EC5E}"/>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177506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8A23-73E0-4A16-8E47-A4BE0180AE23}"/>
              </a:ext>
            </a:extLst>
          </p:cNvPr>
          <p:cNvSpPr>
            <a:spLocks noGrp="1"/>
          </p:cNvSpPr>
          <p:nvPr>
            <p:ph type="title"/>
          </p:nvPr>
        </p:nvSpPr>
        <p:spPr>
          <a:xfrm>
            <a:off x="1097280" y="5074920"/>
            <a:ext cx="10113264" cy="594360"/>
          </a:xfrm>
        </p:spPr>
        <p:txBody>
          <a:bodyPr/>
          <a:lstStyle/>
          <a:p>
            <a:r>
              <a:rPr lang="en-US" dirty="0"/>
              <a:t>Closer View of Growth ModRing</a:t>
            </a:r>
          </a:p>
        </p:txBody>
      </p:sp>
      <p:sp>
        <p:nvSpPr>
          <p:cNvPr id="4" name="Text Placeholder 3">
            <a:extLst>
              <a:ext uri="{FF2B5EF4-FFF2-40B4-BE49-F238E27FC236}">
                <a16:creationId xmlns:a16="http://schemas.microsoft.com/office/drawing/2014/main" id="{14D4E813-4CED-442E-B018-1C100180A5ED}"/>
              </a:ext>
            </a:extLst>
          </p:cNvPr>
          <p:cNvSpPr>
            <a:spLocks noGrp="1"/>
          </p:cNvSpPr>
          <p:nvPr>
            <p:ph type="body" sz="half" idx="2"/>
          </p:nvPr>
        </p:nvSpPr>
        <p:spPr>
          <a:xfrm>
            <a:off x="1097280" y="5705406"/>
            <a:ext cx="10113264" cy="795978"/>
          </a:xfrm>
        </p:spPr>
        <p:txBody>
          <a:bodyPr>
            <a:noAutofit/>
          </a:bodyPr>
          <a:lstStyle/>
          <a:p>
            <a:r>
              <a:rPr lang="en-US" sz="2000" dirty="0"/>
              <a:t>Triples of habitation modules instead of pairs</a:t>
            </a:r>
          </a:p>
          <a:p>
            <a:r>
              <a:rPr lang="en-US" sz="2000" dirty="0"/>
              <a:t>Clearer view of hub, retaining most of the same components</a:t>
            </a:r>
          </a:p>
        </p:txBody>
      </p:sp>
      <p:sp>
        <p:nvSpPr>
          <p:cNvPr id="5" name="Slide Number Placeholder 4">
            <a:extLst>
              <a:ext uri="{FF2B5EF4-FFF2-40B4-BE49-F238E27FC236}">
                <a16:creationId xmlns:a16="http://schemas.microsoft.com/office/drawing/2014/main" id="{18BA27AC-DBA2-49B0-BCD7-D1F2E2B52C99}"/>
              </a:ext>
            </a:extLst>
          </p:cNvPr>
          <p:cNvSpPr>
            <a:spLocks noGrp="1"/>
          </p:cNvSpPr>
          <p:nvPr>
            <p:ph type="sldNum" sz="quarter" idx="12"/>
          </p:nvPr>
        </p:nvSpPr>
        <p:spPr/>
        <p:txBody>
          <a:bodyPr/>
          <a:lstStyle/>
          <a:p>
            <a:fld id="{EF9A8AEA-540E-44A2-9526-185D4C8E957D}" type="slidenum">
              <a:rPr lang="en-US" smtClean="0"/>
              <a:t>17</a:t>
            </a:fld>
            <a:endParaRPr lang="en-US"/>
          </a:p>
        </p:txBody>
      </p:sp>
      <p:pic>
        <p:nvPicPr>
          <p:cNvPr id="6" name="Content Placeholder 6">
            <a:extLst>
              <a:ext uri="{FF2B5EF4-FFF2-40B4-BE49-F238E27FC236}">
                <a16:creationId xmlns:a16="http://schemas.microsoft.com/office/drawing/2014/main" id="{CC9AF107-C6E1-4982-9DD6-421C83DC9B8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108" b="11108"/>
          <a:stretch/>
        </p:blipFill>
        <p:spPr>
          <a:xfrm>
            <a:off x="0" y="0"/>
            <a:ext cx="12192000" cy="4914900"/>
          </a:xfrm>
        </p:spPr>
      </p:pic>
      <p:sp>
        <p:nvSpPr>
          <p:cNvPr id="7" name="Footer Placeholder 6">
            <a:extLst>
              <a:ext uri="{FF2B5EF4-FFF2-40B4-BE49-F238E27FC236}">
                <a16:creationId xmlns:a16="http://schemas.microsoft.com/office/drawing/2014/main" id="{0B53AF45-86F2-4732-A72A-380D77DDEF01}"/>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52273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E0F0-8A3D-47AA-9ADD-ADC0F0D5D9F2}"/>
              </a:ext>
            </a:extLst>
          </p:cNvPr>
          <p:cNvSpPr>
            <a:spLocks noGrp="1"/>
          </p:cNvSpPr>
          <p:nvPr>
            <p:ph type="title"/>
          </p:nvPr>
        </p:nvSpPr>
        <p:spPr/>
        <p:txBody>
          <a:bodyPr/>
          <a:lstStyle/>
          <a:p>
            <a:r>
              <a:rPr lang="en-US" dirty="0"/>
              <a:t>Habitat Module, and Module in Fairing</a:t>
            </a:r>
          </a:p>
        </p:txBody>
      </p:sp>
      <p:pic>
        <p:nvPicPr>
          <p:cNvPr id="8" name="Content Placeholder 7">
            <a:extLst>
              <a:ext uri="{FF2B5EF4-FFF2-40B4-BE49-F238E27FC236}">
                <a16:creationId xmlns:a16="http://schemas.microsoft.com/office/drawing/2014/main" id="{DA36579D-E1F1-41F5-B702-F151D4077C0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950" t="6533" r="13436" b="6632"/>
          <a:stretch/>
        </p:blipFill>
        <p:spPr>
          <a:xfrm>
            <a:off x="1151277" y="2205990"/>
            <a:ext cx="4822804" cy="2777490"/>
          </a:xfrm>
        </p:spPr>
      </p:pic>
      <p:pic>
        <p:nvPicPr>
          <p:cNvPr id="10" name="Content Placeholder 9">
            <a:extLst>
              <a:ext uri="{FF2B5EF4-FFF2-40B4-BE49-F238E27FC236}">
                <a16:creationId xmlns:a16="http://schemas.microsoft.com/office/drawing/2014/main" id="{FC2A8297-FDB4-423E-ACEE-061B3FF8133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865" t="5778" r="8559" b="7913"/>
          <a:stretch/>
        </p:blipFill>
        <p:spPr>
          <a:xfrm>
            <a:off x="6218427" y="2205990"/>
            <a:ext cx="4963736" cy="2777491"/>
          </a:xfrm>
        </p:spPr>
      </p:pic>
      <p:sp>
        <p:nvSpPr>
          <p:cNvPr id="5" name="Footer Placeholder 4">
            <a:extLst>
              <a:ext uri="{FF2B5EF4-FFF2-40B4-BE49-F238E27FC236}">
                <a16:creationId xmlns:a16="http://schemas.microsoft.com/office/drawing/2014/main" id="{658311C6-7D8C-4852-8309-4E008093E62F}"/>
              </a:ext>
            </a:extLst>
          </p:cNvPr>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a:extLst>
              <a:ext uri="{FF2B5EF4-FFF2-40B4-BE49-F238E27FC236}">
                <a16:creationId xmlns:a16="http://schemas.microsoft.com/office/drawing/2014/main" id="{F6DCFE1A-77D5-40ED-946E-8F20412CF54B}"/>
              </a:ext>
            </a:extLst>
          </p:cNvPr>
          <p:cNvSpPr>
            <a:spLocks noGrp="1"/>
          </p:cNvSpPr>
          <p:nvPr>
            <p:ph type="sldNum" sz="quarter" idx="12"/>
          </p:nvPr>
        </p:nvSpPr>
        <p:spPr/>
        <p:txBody>
          <a:bodyPr/>
          <a:lstStyle/>
          <a:p>
            <a:fld id="{EF9A8AEA-540E-44A2-9526-185D4C8E957D}" type="slidenum">
              <a:rPr lang="en-US" smtClean="0"/>
              <a:t>18</a:t>
            </a:fld>
            <a:endParaRPr lang="en-US"/>
          </a:p>
        </p:txBody>
      </p:sp>
      <p:sp>
        <p:nvSpPr>
          <p:cNvPr id="11" name="TextBox 10">
            <a:extLst>
              <a:ext uri="{FF2B5EF4-FFF2-40B4-BE49-F238E27FC236}">
                <a16:creationId xmlns:a16="http://schemas.microsoft.com/office/drawing/2014/main" id="{1EA20F06-B826-425E-BA46-54C0AA1332D7}"/>
              </a:ext>
            </a:extLst>
          </p:cNvPr>
          <p:cNvSpPr txBox="1"/>
          <p:nvPr/>
        </p:nvSpPr>
        <p:spPr>
          <a:xfrm>
            <a:off x="1151277" y="5200650"/>
            <a:ext cx="4822804" cy="646331"/>
          </a:xfrm>
          <a:prstGeom prst="rect">
            <a:avLst/>
          </a:prstGeom>
          <a:noFill/>
        </p:spPr>
        <p:txBody>
          <a:bodyPr wrap="square" rtlCol="0">
            <a:spAutoFit/>
          </a:bodyPr>
          <a:lstStyle/>
          <a:p>
            <a:r>
              <a:rPr lang="en-US" dirty="0"/>
              <a:t>Module 6.2 meter diameter X 25 meter length</a:t>
            </a:r>
          </a:p>
          <a:p>
            <a:r>
              <a:rPr lang="en-US" dirty="0"/>
              <a:t>Fill holes shown for shielding pellets</a:t>
            </a:r>
          </a:p>
        </p:txBody>
      </p:sp>
      <p:sp>
        <p:nvSpPr>
          <p:cNvPr id="12" name="TextBox 11">
            <a:extLst>
              <a:ext uri="{FF2B5EF4-FFF2-40B4-BE49-F238E27FC236}">
                <a16:creationId xmlns:a16="http://schemas.microsoft.com/office/drawing/2014/main" id="{4C769BAA-AB7A-4A75-A89A-C537EDE4A5F5}"/>
              </a:ext>
            </a:extLst>
          </p:cNvPr>
          <p:cNvSpPr txBox="1"/>
          <p:nvPr/>
        </p:nvSpPr>
        <p:spPr>
          <a:xfrm>
            <a:off x="6218427" y="5200650"/>
            <a:ext cx="4937253" cy="646331"/>
          </a:xfrm>
          <a:prstGeom prst="rect">
            <a:avLst/>
          </a:prstGeom>
          <a:noFill/>
        </p:spPr>
        <p:txBody>
          <a:bodyPr wrap="square" rtlCol="0">
            <a:spAutoFit/>
          </a:bodyPr>
          <a:lstStyle/>
          <a:p>
            <a:r>
              <a:rPr lang="en-US" dirty="0"/>
              <a:t>Fairing 7 meter diameter X 25 meter length</a:t>
            </a:r>
          </a:p>
          <a:p>
            <a:r>
              <a:rPr lang="en-US" dirty="0"/>
              <a:t>Holds single habitat module for launch</a:t>
            </a:r>
          </a:p>
        </p:txBody>
      </p:sp>
    </p:spTree>
    <p:extLst>
      <p:ext uri="{BB962C8B-B14F-4D97-AF65-F5344CB8AC3E}">
        <p14:creationId xmlns:p14="http://schemas.microsoft.com/office/powerpoint/2010/main" val="316811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609E-858C-4E19-A684-F8CA8767D607}"/>
              </a:ext>
            </a:extLst>
          </p:cNvPr>
          <p:cNvSpPr>
            <a:spLocks noGrp="1"/>
          </p:cNvSpPr>
          <p:nvPr>
            <p:ph type="title"/>
          </p:nvPr>
        </p:nvSpPr>
        <p:spPr/>
        <p:txBody>
          <a:bodyPr/>
          <a:lstStyle/>
          <a:p>
            <a:r>
              <a:rPr lang="en-US" dirty="0"/>
              <a:t>Structural Ring Element</a:t>
            </a:r>
            <a:br>
              <a:rPr lang="en-US" dirty="0"/>
            </a:br>
            <a:r>
              <a:rPr lang="en-US" dirty="0"/>
              <a:t>And Six Elements in Fairing</a:t>
            </a:r>
          </a:p>
        </p:txBody>
      </p:sp>
      <p:pic>
        <p:nvPicPr>
          <p:cNvPr id="8" name="Content Placeholder 7">
            <a:extLst>
              <a:ext uri="{FF2B5EF4-FFF2-40B4-BE49-F238E27FC236}">
                <a16:creationId xmlns:a16="http://schemas.microsoft.com/office/drawing/2014/main" id="{EB34B690-EB1E-4734-BF0F-98F85BDCC08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1263" t="15785" r="24777" b="18987"/>
          <a:stretch/>
        </p:blipFill>
        <p:spPr>
          <a:xfrm>
            <a:off x="1092709" y="2118159"/>
            <a:ext cx="4880812" cy="3196791"/>
          </a:xfrm>
        </p:spPr>
      </p:pic>
      <p:pic>
        <p:nvPicPr>
          <p:cNvPr id="10" name="Content Placeholder 9">
            <a:extLst>
              <a:ext uri="{FF2B5EF4-FFF2-40B4-BE49-F238E27FC236}">
                <a16:creationId xmlns:a16="http://schemas.microsoft.com/office/drawing/2014/main" id="{A1D14152-59FA-46F7-8BD7-ADEFCE714C1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199" t="6633" r="18051" b="6631"/>
          <a:stretch/>
        </p:blipFill>
        <p:spPr>
          <a:xfrm>
            <a:off x="6218480" y="1961542"/>
            <a:ext cx="4822804" cy="3447284"/>
          </a:xfrm>
        </p:spPr>
      </p:pic>
      <p:sp>
        <p:nvSpPr>
          <p:cNvPr id="5" name="Footer Placeholder 4">
            <a:extLst>
              <a:ext uri="{FF2B5EF4-FFF2-40B4-BE49-F238E27FC236}">
                <a16:creationId xmlns:a16="http://schemas.microsoft.com/office/drawing/2014/main" id="{41B44DA9-879E-41E6-99E3-713A76DE70E6}"/>
              </a:ext>
            </a:extLst>
          </p:cNvPr>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a:extLst>
              <a:ext uri="{FF2B5EF4-FFF2-40B4-BE49-F238E27FC236}">
                <a16:creationId xmlns:a16="http://schemas.microsoft.com/office/drawing/2014/main" id="{1FCE12F9-4814-4F4F-A110-C799642F0415}"/>
              </a:ext>
            </a:extLst>
          </p:cNvPr>
          <p:cNvSpPr>
            <a:spLocks noGrp="1"/>
          </p:cNvSpPr>
          <p:nvPr>
            <p:ph type="sldNum" sz="quarter" idx="12"/>
          </p:nvPr>
        </p:nvSpPr>
        <p:spPr/>
        <p:txBody>
          <a:bodyPr/>
          <a:lstStyle/>
          <a:p>
            <a:fld id="{EF9A8AEA-540E-44A2-9526-185D4C8E957D}" type="slidenum">
              <a:rPr lang="en-US" smtClean="0"/>
              <a:t>19</a:t>
            </a:fld>
            <a:endParaRPr lang="en-US"/>
          </a:p>
        </p:txBody>
      </p:sp>
      <p:sp>
        <p:nvSpPr>
          <p:cNvPr id="11" name="TextBox 10">
            <a:extLst>
              <a:ext uri="{FF2B5EF4-FFF2-40B4-BE49-F238E27FC236}">
                <a16:creationId xmlns:a16="http://schemas.microsoft.com/office/drawing/2014/main" id="{7DE76E6B-0589-4361-9EA8-A89FA128E7DA}"/>
              </a:ext>
            </a:extLst>
          </p:cNvPr>
          <p:cNvSpPr txBox="1"/>
          <p:nvPr/>
        </p:nvSpPr>
        <p:spPr>
          <a:xfrm>
            <a:off x="1151277" y="5398577"/>
            <a:ext cx="4822804" cy="646331"/>
          </a:xfrm>
          <a:prstGeom prst="rect">
            <a:avLst/>
          </a:prstGeom>
          <a:noFill/>
        </p:spPr>
        <p:txBody>
          <a:bodyPr wrap="square" rtlCol="0">
            <a:spAutoFit/>
          </a:bodyPr>
          <a:lstStyle/>
          <a:p>
            <a:r>
              <a:rPr lang="en-US" dirty="0"/>
              <a:t>3 meter width faces X 25 meter length</a:t>
            </a:r>
          </a:p>
          <a:p>
            <a:r>
              <a:rPr lang="en-US" dirty="0"/>
              <a:t>Attachment holes shown for tension cables</a:t>
            </a:r>
          </a:p>
        </p:txBody>
      </p:sp>
      <p:sp>
        <p:nvSpPr>
          <p:cNvPr id="13" name="TextBox 12">
            <a:extLst>
              <a:ext uri="{FF2B5EF4-FFF2-40B4-BE49-F238E27FC236}">
                <a16:creationId xmlns:a16="http://schemas.microsoft.com/office/drawing/2014/main" id="{B73E0C0E-AE75-4B26-88AE-AC5CD513D34F}"/>
              </a:ext>
            </a:extLst>
          </p:cNvPr>
          <p:cNvSpPr txBox="1"/>
          <p:nvPr/>
        </p:nvSpPr>
        <p:spPr>
          <a:xfrm>
            <a:off x="6218480" y="5398577"/>
            <a:ext cx="4691470" cy="646331"/>
          </a:xfrm>
          <a:prstGeom prst="rect">
            <a:avLst/>
          </a:prstGeom>
          <a:noFill/>
        </p:spPr>
        <p:txBody>
          <a:bodyPr wrap="square" rtlCol="0">
            <a:spAutoFit/>
          </a:bodyPr>
          <a:lstStyle/>
          <a:p>
            <a:r>
              <a:rPr lang="en-US" dirty="0"/>
              <a:t>Fairing 7 meter diameter X 25 meter length Holds 6 elements for launch</a:t>
            </a:r>
          </a:p>
        </p:txBody>
      </p:sp>
    </p:spTree>
    <p:extLst>
      <p:ext uri="{BB962C8B-B14F-4D97-AF65-F5344CB8AC3E}">
        <p14:creationId xmlns:p14="http://schemas.microsoft.com/office/powerpoint/2010/main" val="12227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B1AD-F05F-4084-A126-0F93DEFBFECF}"/>
              </a:ext>
            </a:extLst>
          </p:cNvPr>
          <p:cNvSpPr>
            <a:spLocks noGrp="1"/>
          </p:cNvSpPr>
          <p:nvPr>
            <p:ph type="title"/>
          </p:nvPr>
        </p:nvSpPr>
        <p:spPr/>
        <p:txBody>
          <a:bodyPr/>
          <a:lstStyle/>
          <a:p>
            <a:r>
              <a:rPr lang="en-US" dirty="0"/>
              <a:t>The Questions</a:t>
            </a:r>
          </a:p>
        </p:txBody>
      </p:sp>
      <p:sp>
        <p:nvSpPr>
          <p:cNvPr id="3" name="Content Placeholder 2">
            <a:extLst>
              <a:ext uri="{FF2B5EF4-FFF2-40B4-BE49-F238E27FC236}">
                <a16:creationId xmlns:a16="http://schemas.microsoft.com/office/drawing/2014/main" id="{9BDD39C5-460C-4660-8C86-855C0AC49CF2}"/>
              </a:ext>
            </a:extLst>
          </p:cNvPr>
          <p:cNvSpPr>
            <a:spLocks noGrp="1"/>
          </p:cNvSpPr>
          <p:nvPr>
            <p:ph idx="1"/>
          </p:nvPr>
        </p:nvSpPr>
        <p:spPr/>
        <p:txBody>
          <a:bodyPr>
            <a:normAutofit/>
          </a:bodyPr>
          <a:lstStyle/>
          <a:p>
            <a:pPr>
              <a:buFont typeface="Wingdings" panose="05000000000000000000" pitchFamily="2" charset="2"/>
              <a:buChar char="§"/>
            </a:pPr>
            <a:r>
              <a:rPr lang="en-US" sz="2800" dirty="0"/>
              <a:t> How can we develop a new generation of space habitats with strong rotational gravity and substantial shielding from cosmic radiation, to keep crews healthy for over 2 years?</a:t>
            </a:r>
          </a:p>
          <a:p>
            <a:pPr>
              <a:buFont typeface="Wingdings" panose="05000000000000000000" pitchFamily="2" charset="2"/>
              <a:buChar char="§"/>
            </a:pPr>
            <a:r>
              <a:rPr lang="en-US" sz="2800" dirty="0"/>
              <a:t> How can we keep them light enough to transfer to key locations such as lunar orbit or Mars orbit?</a:t>
            </a:r>
          </a:p>
          <a:p>
            <a:pPr>
              <a:buFont typeface="Wingdings" panose="05000000000000000000" pitchFamily="2" charset="2"/>
              <a:buChar char="§"/>
            </a:pPr>
            <a:r>
              <a:rPr lang="en-US" sz="2800" dirty="0"/>
              <a:t> What propulsion will be required to transfer them after construction in low Earth orbit?</a:t>
            </a:r>
          </a:p>
        </p:txBody>
      </p:sp>
      <p:sp>
        <p:nvSpPr>
          <p:cNvPr id="4" name="Slide Number Placeholder 3">
            <a:extLst>
              <a:ext uri="{FF2B5EF4-FFF2-40B4-BE49-F238E27FC236}">
                <a16:creationId xmlns:a16="http://schemas.microsoft.com/office/drawing/2014/main" id="{D11C5736-6CC2-4514-8E0D-1F44AC23B6E7}"/>
              </a:ext>
            </a:extLst>
          </p:cNvPr>
          <p:cNvSpPr>
            <a:spLocks noGrp="1"/>
          </p:cNvSpPr>
          <p:nvPr>
            <p:ph type="sldNum" sz="quarter" idx="12"/>
          </p:nvPr>
        </p:nvSpPr>
        <p:spPr/>
        <p:txBody>
          <a:bodyPr/>
          <a:lstStyle/>
          <a:p>
            <a:fld id="{EF9A8AEA-540E-44A2-9526-185D4C8E957D}" type="slidenum">
              <a:rPr lang="en-US" smtClean="0"/>
              <a:t>2</a:t>
            </a:fld>
            <a:endParaRPr lang="en-US"/>
          </a:p>
        </p:txBody>
      </p:sp>
      <p:sp>
        <p:nvSpPr>
          <p:cNvPr id="5" name="Footer Placeholder 4">
            <a:extLst>
              <a:ext uri="{FF2B5EF4-FFF2-40B4-BE49-F238E27FC236}">
                <a16:creationId xmlns:a16="http://schemas.microsoft.com/office/drawing/2014/main" id="{485BA193-B441-4CEA-8A29-E77F6D29834D}"/>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165968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431-0A9C-4140-BA83-6DCF155A5ACF}"/>
              </a:ext>
            </a:extLst>
          </p:cNvPr>
          <p:cNvSpPr>
            <a:spLocks noGrp="1"/>
          </p:cNvSpPr>
          <p:nvPr>
            <p:ph type="title"/>
          </p:nvPr>
        </p:nvSpPr>
        <p:spPr/>
        <p:txBody>
          <a:bodyPr/>
          <a:lstStyle/>
          <a:p>
            <a:r>
              <a:rPr lang="en-US" dirty="0"/>
              <a:t>Perimeter Access Ring Element</a:t>
            </a:r>
          </a:p>
        </p:txBody>
      </p:sp>
      <p:pic>
        <p:nvPicPr>
          <p:cNvPr id="8" name="Content Placeholder 7">
            <a:extLst>
              <a:ext uri="{FF2B5EF4-FFF2-40B4-BE49-F238E27FC236}">
                <a16:creationId xmlns:a16="http://schemas.microsoft.com/office/drawing/2014/main" id="{C1E1BC9E-EF44-470B-B2CE-286723464F9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836" t="23869" r="24314" b="20961"/>
          <a:stretch/>
        </p:blipFill>
        <p:spPr>
          <a:xfrm>
            <a:off x="1188719" y="1954531"/>
            <a:ext cx="7182795" cy="3914564"/>
          </a:xfrm>
        </p:spPr>
      </p:pic>
      <p:sp>
        <p:nvSpPr>
          <p:cNvPr id="4" name="Content Placeholder 3">
            <a:extLst>
              <a:ext uri="{FF2B5EF4-FFF2-40B4-BE49-F238E27FC236}">
                <a16:creationId xmlns:a16="http://schemas.microsoft.com/office/drawing/2014/main" id="{EE278598-31A2-4651-A657-990A9AAB7DF7}"/>
              </a:ext>
            </a:extLst>
          </p:cNvPr>
          <p:cNvSpPr>
            <a:spLocks noGrp="1"/>
          </p:cNvSpPr>
          <p:nvPr>
            <p:ph sz="half" idx="2"/>
          </p:nvPr>
        </p:nvSpPr>
        <p:spPr>
          <a:xfrm>
            <a:off x="8675370" y="1845735"/>
            <a:ext cx="2480310" cy="4023360"/>
          </a:xfrm>
        </p:spPr>
        <p:txBody>
          <a:bodyPr/>
          <a:lstStyle/>
          <a:p>
            <a:r>
              <a:rPr lang="en-US" dirty="0"/>
              <a:t>2.6 meter diameter     X 25 meter length</a:t>
            </a:r>
          </a:p>
          <a:p>
            <a:r>
              <a:rPr lang="en-US" dirty="0"/>
              <a:t>Ribs for stiffness</a:t>
            </a:r>
          </a:p>
          <a:p>
            <a:r>
              <a:rPr lang="en-US" dirty="0"/>
              <a:t>Road floor for electric shuttles or jogging</a:t>
            </a:r>
          </a:p>
          <a:p>
            <a:r>
              <a:rPr lang="en-US" dirty="0"/>
              <a:t>Ends are cut at 3 degree angle to form ring of 60 elements</a:t>
            </a:r>
          </a:p>
        </p:txBody>
      </p:sp>
      <p:sp>
        <p:nvSpPr>
          <p:cNvPr id="5" name="Footer Placeholder 4">
            <a:extLst>
              <a:ext uri="{FF2B5EF4-FFF2-40B4-BE49-F238E27FC236}">
                <a16:creationId xmlns:a16="http://schemas.microsoft.com/office/drawing/2014/main" id="{35E93F06-3DA6-4179-8513-AA0B3776E771}"/>
              </a:ext>
            </a:extLst>
          </p:cNvPr>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a:extLst>
              <a:ext uri="{FF2B5EF4-FFF2-40B4-BE49-F238E27FC236}">
                <a16:creationId xmlns:a16="http://schemas.microsoft.com/office/drawing/2014/main" id="{FF552BB5-55C2-43EA-9B9E-89F547F3368F}"/>
              </a:ext>
            </a:extLst>
          </p:cNvPr>
          <p:cNvSpPr>
            <a:spLocks noGrp="1"/>
          </p:cNvSpPr>
          <p:nvPr>
            <p:ph type="sldNum" sz="quarter" idx="12"/>
          </p:nvPr>
        </p:nvSpPr>
        <p:spPr/>
        <p:txBody>
          <a:bodyPr/>
          <a:lstStyle/>
          <a:p>
            <a:fld id="{EF9A8AEA-540E-44A2-9526-185D4C8E957D}" type="slidenum">
              <a:rPr lang="en-US" smtClean="0"/>
              <a:t>20</a:t>
            </a:fld>
            <a:endParaRPr lang="en-US"/>
          </a:p>
        </p:txBody>
      </p:sp>
    </p:spTree>
    <p:extLst>
      <p:ext uri="{BB962C8B-B14F-4D97-AF65-F5344CB8AC3E}">
        <p14:creationId xmlns:p14="http://schemas.microsoft.com/office/powerpoint/2010/main" val="339615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E1A5-FEF0-4C5C-A5D6-C261B7AC3E24}"/>
              </a:ext>
            </a:extLst>
          </p:cNvPr>
          <p:cNvSpPr>
            <a:spLocks noGrp="1"/>
          </p:cNvSpPr>
          <p:nvPr>
            <p:ph type="title"/>
          </p:nvPr>
        </p:nvSpPr>
        <p:spPr/>
        <p:txBody>
          <a:bodyPr/>
          <a:lstStyle/>
          <a:p>
            <a:r>
              <a:rPr lang="en-US" dirty="0"/>
              <a:t>Radial Access Tube Element</a:t>
            </a:r>
            <a:br>
              <a:rPr lang="en-US" dirty="0"/>
            </a:br>
            <a:r>
              <a:rPr lang="en-US" dirty="0"/>
              <a:t>And Four Elements in Fairing</a:t>
            </a:r>
          </a:p>
        </p:txBody>
      </p:sp>
      <p:pic>
        <p:nvPicPr>
          <p:cNvPr id="8" name="Content Placeholder 7">
            <a:extLst>
              <a:ext uri="{FF2B5EF4-FFF2-40B4-BE49-F238E27FC236}">
                <a16:creationId xmlns:a16="http://schemas.microsoft.com/office/drawing/2014/main" id="{78843785-F720-4C16-ACBB-86605F1F7C2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8957" t="10165" r="22047" b="15491"/>
          <a:stretch/>
        </p:blipFill>
        <p:spPr>
          <a:xfrm>
            <a:off x="1151277" y="1931670"/>
            <a:ext cx="4822804" cy="3292933"/>
          </a:xfrm>
        </p:spPr>
      </p:pic>
      <p:pic>
        <p:nvPicPr>
          <p:cNvPr id="10" name="Content Placeholder 9">
            <a:extLst>
              <a:ext uri="{FF2B5EF4-FFF2-40B4-BE49-F238E27FC236}">
                <a16:creationId xmlns:a16="http://schemas.microsoft.com/office/drawing/2014/main" id="{4489D2E7-87FB-457D-9E54-275AEE401FE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648" t="14036" r="28324" b="14775"/>
          <a:stretch/>
        </p:blipFill>
        <p:spPr>
          <a:xfrm>
            <a:off x="6217921" y="1931669"/>
            <a:ext cx="4636450" cy="3292933"/>
          </a:xfrm>
        </p:spPr>
      </p:pic>
      <p:sp>
        <p:nvSpPr>
          <p:cNvPr id="5" name="Footer Placeholder 4">
            <a:extLst>
              <a:ext uri="{FF2B5EF4-FFF2-40B4-BE49-F238E27FC236}">
                <a16:creationId xmlns:a16="http://schemas.microsoft.com/office/drawing/2014/main" id="{BA72ABC2-5EFB-4B09-A06A-B81DE66F1573}"/>
              </a:ext>
            </a:extLst>
          </p:cNvPr>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a:extLst>
              <a:ext uri="{FF2B5EF4-FFF2-40B4-BE49-F238E27FC236}">
                <a16:creationId xmlns:a16="http://schemas.microsoft.com/office/drawing/2014/main" id="{5AB89C49-3B29-44FB-96E5-A0B6B62E69FF}"/>
              </a:ext>
            </a:extLst>
          </p:cNvPr>
          <p:cNvSpPr>
            <a:spLocks noGrp="1"/>
          </p:cNvSpPr>
          <p:nvPr>
            <p:ph type="sldNum" sz="quarter" idx="12"/>
          </p:nvPr>
        </p:nvSpPr>
        <p:spPr/>
        <p:txBody>
          <a:bodyPr/>
          <a:lstStyle/>
          <a:p>
            <a:fld id="{EF9A8AEA-540E-44A2-9526-185D4C8E957D}" type="slidenum">
              <a:rPr lang="en-US" smtClean="0"/>
              <a:t>21</a:t>
            </a:fld>
            <a:endParaRPr lang="en-US"/>
          </a:p>
        </p:txBody>
      </p:sp>
      <p:sp>
        <p:nvSpPr>
          <p:cNvPr id="11" name="TextBox 10">
            <a:extLst>
              <a:ext uri="{FF2B5EF4-FFF2-40B4-BE49-F238E27FC236}">
                <a16:creationId xmlns:a16="http://schemas.microsoft.com/office/drawing/2014/main" id="{9425CADC-7333-4B92-84C7-2113890491EC}"/>
              </a:ext>
            </a:extLst>
          </p:cNvPr>
          <p:cNvSpPr txBox="1"/>
          <p:nvPr/>
        </p:nvSpPr>
        <p:spPr>
          <a:xfrm>
            <a:off x="1151277" y="5417820"/>
            <a:ext cx="4822804" cy="646331"/>
          </a:xfrm>
          <a:prstGeom prst="rect">
            <a:avLst/>
          </a:prstGeom>
          <a:noFill/>
        </p:spPr>
        <p:txBody>
          <a:bodyPr wrap="square" rtlCol="0">
            <a:spAutoFit/>
          </a:bodyPr>
          <a:lstStyle/>
          <a:p>
            <a:r>
              <a:rPr lang="en-US" dirty="0"/>
              <a:t>2.6 meter diameter X 25 meter length</a:t>
            </a:r>
          </a:p>
          <a:p>
            <a:r>
              <a:rPr lang="en-US" dirty="0"/>
              <a:t>Dual internal linear gears for electric elevator</a:t>
            </a:r>
          </a:p>
        </p:txBody>
      </p:sp>
      <p:sp>
        <p:nvSpPr>
          <p:cNvPr id="12" name="TextBox 11">
            <a:extLst>
              <a:ext uri="{FF2B5EF4-FFF2-40B4-BE49-F238E27FC236}">
                <a16:creationId xmlns:a16="http://schemas.microsoft.com/office/drawing/2014/main" id="{AC8B0C86-D3B0-45DB-8894-A0205FEDB6A9}"/>
              </a:ext>
            </a:extLst>
          </p:cNvPr>
          <p:cNvSpPr txBox="1"/>
          <p:nvPr/>
        </p:nvSpPr>
        <p:spPr>
          <a:xfrm>
            <a:off x="6217921" y="5417820"/>
            <a:ext cx="4636450" cy="646331"/>
          </a:xfrm>
          <a:prstGeom prst="rect">
            <a:avLst/>
          </a:prstGeom>
          <a:noFill/>
        </p:spPr>
        <p:txBody>
          <a:bodyPr wrap="square" rtlCol="0">
            <a:spAutoFit/>
          </a:bodyPr>
          <a:lstStyle/>
          <a:p>
            <a:r>
              <a:rPr lang="en-US" dirty="0"/>
              <a:t>Fairing 7 meters diameter X 25 meters length</a:t>
            </a:r>
          </a:p>
          <a:p>
            <a:r>
              <a:rPr lang="en-US" dirty="0"/>
              <a:t>Holds 4 access tube elements for launch</a:t>
            </a:r>
          </a:p>
        </p:txBody>
      </p:sp>
    </p:spTree>
    <p:extLst>
      <p:ext uri="{BB962C8B-B14F-4D97-AF65-F5344CB8AC3E}">
        <p14:creationId xmlns:p14="http://schemas.microsoft.com/office/powerpoint/2010/main" val="23751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0C38-002D-45C6-A1D1-6A738C197F9A}"/>
              </a:ext>
            </a:extLst>
          </p:cNvPr>
          <p:cNvSpPr>
            <a:spLocks noGrp="1"/>
          </p:cNvSpPr>
          <p:nvPr>
            <p:ph type="title"/>
          </p:nvPr>
        </p:nvSpPr>
        <p:spPr>
          <a:xfrm>
            <a:off x="274320" y="594359"/>
            <a:ext cx="3509010" cy="1531621"/>
          </a:xfrm>
        </p:spPr>
        <p:txBody>
          <a:bodyPr/>
          <a:lstStyle/>
          <a:p>
            <a:r>
              <a:rPr lang="en-US" dirty="0"/>
              <a:t>Assembly Tug Semi-Autonomous Spacecraft</a:t>
            </a:r>
          </a:p>
        </p:txBody>
      </p:sp>
      <p:pic>
        <p:nvPicPr>
          <p:cNvPr id="7" name="Content Placeholder 6">
            <a:extLst>
              <a:ext uri="{FF2B5EF4-FFF2-40B4-BE49-F238E27FC236}">
                <a16:creationId xmlns:a16="http://schemas.microsoft.com/office/drawing/2014/main" id="{B23014E0-F978-4588-B0DE-2A0EF0A8DE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6240" y="472639"/>
            <a:ext cx="7886700" cy="5930429"/>
          </a:xfrm>
        </p:spPr>
      </p:pic>
      <p:sp>
        <p:nvSpPr>
          <p:cNvPr id="4" name="Text Placeholder 3">
            <a:extLst>
              <a:ext uri="{FF2B5EF4-FFF2-40B4-BE49-F238E27FC236}">
                <a16:creationId xmlns:a16="http://schemas.microsoft.com/office/drawing/2014/main" id="{B5EE0AF2-AD19-44D9-9DBC-DDADA7A8290A}"/>
              </a:ext>
            </a:extLst>
          </p:cNvPr>
          <p:cNvSpPr>
            <a:spLocks noGrp="1"/>
          </p:cNvSpPr>
          <p:nvPr>
            <p:ph type="body" sz="half" idx="2"/>
          </p:nvPr>
        </p:nvSpPr>
        <p:spPr>
          <a:xfrm>
            <a:off x="274320" y="2297429"/>
            <a:ext cx="3589020" cy="4162355"/>
          </a:xfrm>
        </p:spPr>
        <p:txBody>
          <a:bodyPr>
            <a:normAutofit fontScale="92500" lnSpcReduction="20000"/>
          </a:bodyPr>
          <a:lstStyle/>
          <a:p>
            <a:r>
              <a:rPr lang="en-US" sz="2200" dirty="0"/>
              <a:t>Three tugs and a ‘Tool Shed’ are launched first.</a:t>
            </a:r>
          </a:p>
          <a:p>
            <a:r>
              <a:rPr lang="en-US" sz="2200" dirty="0"/>
              <a:t>The Tool Shed has a few complex tools for connecting each type of element. As each payload approaches, the tugs select proper tools from the Tool shed.</a:t>
            </a:r>
          </a:p>
          <a:p>
            <a:r>
              <a:rPr lang="en-US" sz="2200" dirty="0"/>
              <a:t>Tugs meet each arriving payload, grapple it, and attach elements to the ring.</a:t>
            </a:r>
          </a:p>
          <a:p>
            <a:r>
              <a:rPr lang="en-US" sz="2200" dirty="0"/>
              <a:t>Standardizing a few types of modules and automating assembly are crucial for enabling such a large sparse structure.</a:t>
            </a:r>
          </a:p>
          <a:p>
            <a:r>
              <a:rPr lang="en-US" sz="2200" dirty="0"/>
              <a:t>(ESA ATV-3 shown for concept)</a:t>
            </a:r>
          </a:p>
          <a:p>
            <a:endParaRPr lang="en-US" dirty="0"/>
          </a:p>
        </p:txBody>
      </p:sp>
      <p:sp>
        <p:nvSpPr>
          <p:cNvPr id="5" name="Slide Number Placeholder 4">
            <a:extLst>
              <a:ext uri="{FF2B5EF4-FFF2-40B4-BE49-F238E27FC236}">
                <a16:creationId xmlns:a16="http://schemas.microsoft.com/office/drawing/2014/main" id="{4B607FF7-F3FB-4264-88C8-1229937E811C}"/>
              </a:ext>
            </a:extLst>
          </p:cNvPr>
          <p:cNvSpPr>
            <a:spLocks noGrp="1"/>
          </p:cNvSpPr>
          <p:nvPr>
            <p:ph type="sldNum" sz="quarter" idx="12"/>
          </p:nvPr>
        </p:nvSpPr>
        <p:spPr/>
        <p:txBody>
          <a:bodyPr/>
          <a:lstStyle/>
          <a:p>
            <a:fld id="{EF9A8AEA-540E-44A2-9526-185D4C8E957D}" type="slidenum">
              <a:rPr lang="en-US" smtClean="0"/>
              <a:t>22</a:t>
            </a:fld>
            <a:endParaRPr lang="en-US"/>
          </a:p>
        </p:txBody>
      </p:sp>
      <p:sp>
        <p:nvSpPr>
          <p:cNvPr id="8" name="Footer Placeholder 7">
            <a:extLst>
              <a:ext uri="{FF2B5EF4-FFF2-40B4-BE49-F238E27FC236}">
                <a16:creationId xmlns:a16="http://schemas.microsoft.com/office/drawing/2014/main" id="{18FC621E-CCBA-45F1-B894-32320AFCB466}"/>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24686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6673-0334-4574-BDE2-4B0B89D1C132}"/>
              </a:ext>
            </a:extLst>
          </p:cNvPr>
          <p:cNvSpPr>
            <a:spLocks noGrp="1"/>
          </p:cNvSpPr>
          <p:nvPr>
            <p:ph type="title"/>
          </p:nvPr>
        </p:nvSpPr>
        <p:spPr>
          <a:xfrm>
            <a:off x="457200" y="594359"/>
            <a:ext cx="3200400" cy="1051561"/>
          </a:xfrm>
        </p:spPr>
        <p:txBody>
          <a:bodyPr/>
          <a:lstStyle/>
          <a:p>
            <a:r>
              <a:rPr lang="en-US" dirty="0"/>
              <a:t>Double Walls for Shielding Pellets</a:t>
            </a:r>
          </a:p>
        </p:txBody>
      </p:sp>
      <p:pic>
        <p:nvPicPr>
          <p:cNvPr id="8" name="Content Placeholder 7">
            <a:extLst>
              <a:ext uri="{FF2B5EF4-FFF2-40B4-BE49-F238E27FC236}">
                <a16:creationId xmlns:a16="http://schemas.microsoft.com/office/drawing/2014/main" id="{B694814E-B9E7-46AA-B51D-AD848CD63F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3" t="13147" r="29467" b="15954"/>
          <a:stretch/>
        </p:blipFill>
        <p:spPr>
          <a:xfrm>
            <a:off x="4389120" y="319798"/>
            <a:ext cx="7345680" cy="6091209"/>
          </a:xfrm>
        </p:spPr>
      </p:pic>
      <p:sp>
        <p:nvSpPr>
          <p:cNvPr id="4" name="Text Placeholder 3">
            <a:extLst>
              <a:ext uri="{FF2B5EF4-FFF2-40B4-BE49-F238E27FC236}">
                <a16:creationId xmlns:a16="http://schemas.microsoft.com/office/drawing/2014/main" id="{77729F40-E78B-4EC5-BC8E-60FF0D8A5710}"/>
              </a:ext>
            </a:extLst>
          </p:cNvPr>
          <p:cNvSpPr>
            <a:spLocks noGrp="1"/>
          </p:cNvSpPr>
          <p:nvPr>
            <p:ph type="body" sz="half" idx="2"/>
          </p:nvPr>
        </p:nvSpPr>
        <p:spPr>
          <a:xfrm>
            <a:off x="457200" y="1783080"/>
            <a:ext cx="3200400" cy="4522124"/>
          </a:xfrm>
        </p:spPr>
        <p:txBody>
          <a:bodyPr>
            <a:normAutofit/>
          </a:bodyPr>
          <a:lstStyle/>
          <a:p>
            <a:r>
              <a:rPr lang="en-US" sz="2000" dirty="0"/>
              <a:t>Double walls provide 0.8 meter depth compartments for shielding pellets</a:t>
            </a:r>
          </a:p>
          <a:p>
            <a:r>
              <a:rPr lang="en-US" sz="2000" dirty="0"/>
              <a:t>Pellets are polyethylene spheres, perhaps 80 mm diameter.</a:t>
            </a:r>
          </a:p>
          <a:p>
            <a:r>
              <a:rPr lang="en-US" sz="2000" dirty="0"/>
              <a:t>Random packing produces 0.63 density of pellets, for effective shielding depth of 0.5 meters.</a:t>
            </a:r>
          </a:p>
          <a:p>
            <a:r>
              <a:rPr lang="en-US" sz="2000" dirty="0"/>
              <a:t>Pellets are loaded through fill holes shown, by assembly tug using nozzle tool.</a:t>
            </a:r>
          </a:p>
        </p:txBody>
      </p:sp>
      <p:sp>
        <p:nvSpPr>
          <p:cNvPr id="5" name="Footer Placeholder 4">
            <a:extLst>
              <a:ext uri="{FF2B5EF4-FFF2-40B4-BE49-F238E27FC236}">
                <a16:creationId xmlns:a16="http://schemas.microsoft.com/office/drawing/2014/main" id="{077EFF8A-D4D2-457B-A4CD-E4C898128233}"/>
              </a:ext>
            </a:extLst>
          </p:cNvPr>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a:extLst>
              <a:ext uri="{FF2B5EF4-FFF2-40B4-BE49-F238E27FC236}">
                <a16:creationId xmlns:a16="http://schemas.microsoft.com/office/drawing/2014/main" id="{3448F7FD-861B-49A5-B692-A6EB3ACE74A9}"/>
              </a:ext>
            </a:extLst>
          </p:cNvPr>
          <p:cNvSpPr>
            <a:spLocks noGrp="1"/>
          </p:cNvSpPr>
          <p:nvPr>
            <p:ph type="sldNum" sz="quarter" idx="12"/>
          </p:nvPr>
        </p:nvSpPr>
        <p:spPr/>
        <p:txBody>
          <a:bodyPr/>
          <a:lstStyle/>
          <a:p>
            <a:fld id="{EF9A8AEA-540E-44A2-9526-185D4C8E957D}" type="slidenum">
              <a:rPr lang="en-US" smtClean="0"/>
              <a:t>23</a:t>
            </a:fld>
            <a:endParaRPr lang="en-US"/>
          </a:p>
        </p:txBody>
      </p:sp>
    </p:spTree>
    <p:extLst>
      <p:ext uri="{BB962C8B-B14F-4D97-AF65-F5344CB8AC3E}">
        <p14:creationId xmlns:p14="http://schemas.microsoft.com/office/powerpoint/2010/main" val="328770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1058-A21F-4DBC-B2BB-CF7414A8C708}"/>
              </a:ext>
            </a:extLst>
          </p:cNvPr>
          <p:cNvSpPr>
            <a:spLocks noGrp="1"/>
          </p:cNvSpPr>
          <p:nvPr>
            <p:ph type="title"/>
          </p:nvPr>
        </p:nvSpPr>
        <p:spPr>
          <a:xfrm>
            <a:off x="457200" y="445547"/>
            <a:ext cx="3200400" cy="1086073"/>
          </a:xfrm>
        </p:spPr>
        <p:txBody>
          <a:bodyPr/>
          <a:lstStyle/>
          <a:p>
            <a:r>
              <a:rPr lang="en-US" dirty="0"/>
              <a:t>Polyethylene Shielding</a:t>
            </a:r>
          </a:p>
        </p:txBody>
      </p:sp>
      <p:pic>
        <p:nvPicPr>
          <p:cNvPr id="7" name="Content Placeholder 6">
            <a:extLst>
              <a:ext uri="{FF2B5EF4-FFF2-40B4-BE49-F238E27FC236}">
                <a16:creationId xmlns:a16="http://schemas.microsoft.com/office/drawing/2014/main" id="{0FA011BA-D382-4946-937F-2416DD807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9581" y="445547"/>
            <a:ext cx="7853359" cy="5859657"/>
          </a:xfrm>
        </p:spPr>
      </p:pic>
      <p:sp>
        <p:nvSpPr>
          <p:cNvPr id="4" name="Text Placeholder 3">
            <a:extLst>
              <a:ext uri="{FF2B5EF4-FFF2-40B4-BE49-F238E27FC236}">
                <a16:creationId xmlns:a16="http://schemas.microsoft.com/office/drawing/2014/main" id="{120BF982-84CF-4A11-907A-E7404AD47C54}"/>
              </a:ext>
            </a:extLst>
          </p:cNvPr>
          <p:cNvSpPr>
            <a:spLocks noGrp="1"/>
          </p:cNvSpPr>
          <p:nvPr>
            <p:ph type="body" sz="half" idx="2"/>
          </p:nvPr>
        </p:nvSpPr>
        <p:spPr>
          <a:xfrm>
            <a:off x="457200" y="1611630"/>
            <a:ext cx="3200400" cy="4693574"/>
          </a:xfrm>
        </p:spPr>
        <p:txBody>
          <a:bodyPr>
            <a:normAutofit/>
          </a:bodyPr>
          <a:lstStyle/>
          <a:p>
            <a:r>
              <a:rPr lang="en-US" sz="2000" dirty="0"/>
              <a:t>Deployed around US sleeping berths on ISS</a:t>
            </a:r>
          </a:p>
          <a:p>
            <a:r>
              <a:rPr lang="en-US" sz="2000" dirty="0"/>
              <a:t>Standard for US Navy nuclear submarines and ships for decades</a:t>
            </a:r>
          </a:p>
          <a:p>
            <a:r>
              <a:rPr lang="en-US" sz="2000" dirty="0"/>
              <a:t>Lightest choice of materials, but still 203 tons per module</a:t>
            </a:r>
          </a:p>
          <a:p>
            <a:r>
              <a:rPr lang="en-US" sz="2000" dirty="0"/>
              <a:t>Reduces cosmic radiation dose rate to 1/5 of unshielded rate, including structure and equipment</a:t>
            </a:r>
          </a:p>
          <a:p>
            <a:r>
              <a:rPr lang="en-US" sz="2000" dirty="0"/>
              <a:t>Chart from NASA Radiation Protection guide, Simonsen et al, reprinted by Rapp 2006</a:t>
            </a:r>
          </a:p>
        </p:txBody>
      </p:sp>
      <p:sp>
        <p:nvSpPr>
          <p:cNvPr id="5" name="Slide Number Placeholder 4">
            <a:extLst>
              <a:ext uri="{FF2B5EF4-FFF2-40B4-BE49-F238E27FC236}">
                <a16:creationId xmlns:a16="http://schemas.microsoft.com/office/drawing/2014/main" id="{043C967E-3EC0-4503-953E-051CD905474F}"/>
              </a:ext>
            </a:extLst>
          </p:cNvPr>
          <p:cNvSpPr>
            <a:spLocks noGrp="1"/>
          </p:cNvSpPr>
          <p:nvPr>
            <p:ph type="sldNum" sz="quarter" idx="12"/>
          </p:nvPr>
        </p:nvSpPr>
        <p:spPr/>
        <p:txBody>
          <a:bodyPr/>
          <a:lstStyle/>
          <a:p>
            <a:fld id="{EF9A8AEA-540E-44A2-9526-185D4C8E957D}" type="slidenum">
              <a:rPr lang="en-US" smtClean="0"/>
              <a:t>24</a:t>
            </a:fld>
            <a:endParaRPr lang="en-US"/>
          </a:p>
        </p:txBody>
      </p:sp>
      <p:sp>
        <p:nvSpPr>
          <p:cNvPr id="8" name="Footer Placeholder 7">
            <a:extLst>
              <a:ext uri="{FF2B5EF4-FFF2-40B4-BE49-F238E27FC236}">
                <a16:creationId xmlns:a16="http://schemas.microsoft.com/office/drawing/2014/main" id="{6502885B-DBBB-4951-A139-5F8394D65196}"/>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14337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0230-5A30-4FD9-86EB-B8C9DEABDDC4}"/>
              </a:ext>
            </a:extLst>
          </p:cNvPr>
          <p:cNvSpPr>
            <a:spLocks noGrp="1"/>
          </p:cNvSpPr>
          <p:nvPr>
            <p:ph type="title"/>
          </p:nvPr>
        </p:nvSpPr>
        <p:spPr>
          <a:xfrm>
            <a:off x="1097280" y="286603"/>
            <a:ext cx="10058400" cy="1336457"/>
          </a:xfrm>
        </p:spPr>
        <p:txBody>
          <a:bodyPr/>
          <a:lstStyle/>
          <a:p>
            <a:r>
              <a:rPr lang="en-US" dirty="0"/>
              <a:t>Compact ModRing with 0.75 G</a:t>
            </a:r>
          </a:p>
        </p:txBody>
      </p:sp>
      <p:sp>
        <p:nvSpPr>
          <p:cNvPr id="3" name="Content Placeholder 2">
            <a:extLst>
              <a:ext uri="{FF2B5EF4-FFF2-40B4-BE49-F238E27FC236}">
                <a16:creationId xmlns:a16="http://schemas.microsoft.com/office/drawing/2014/main" id="{A6BBF60A-3571-4B8F-B4EB-8D05D603B2FF}"/>
              </a:ext>
            </a:extLst>
          </p:cNvPr>
          <p:cNvSpPr>
            <a:spLocks noGrp="1"/>
          </p:cNvSpPr>
          <p:nvPr>
            <p:ph idx="1"/>
          </p:nvPr>
        </p:nvSpPr>
        <p:spPr/>
        <p:txBody>
          <a:bodyPr/>
          <a:lstStyle/>
          <a:p>
            <a:r>
              <a:rPr lang="en-US" sz="2400" dirty="0"/>
              <a:t>Baseline ModRing above has 1 G and 30 second period of revolution for high confidence of maintaining crew health for more than 2 years, with little nausea from Coriolis.</a:t>
            </a:r>
          </a:p>
          <a:p>
            <a:r>
              <a:rPr lang="en-US" sz="2400" dirty="0"/>
              <a:t>Much more compact ModRing can be built if slightly more risk accepted.</a:t>
            </a:r>
          </a:p>
          <a:p>
            <a:r>
              <a:rPr lang="en-US" sz="2400" dirty="0"/>
              <a:t>For example, a ModRing with 0.75 G rotational gravity, and a rotational period of 0.75 times the baseline, or 22.5 seconds, leads to:</a:t>
            </a:r>
          </a:p>
          <a:p>
            <a:pPr lvl="1">
              <a:buFont typeface="Wingdings" panose="05000000000000000000" pitchFamily="2" charset="2"/>
              <a:buChar char="§"/>
            </a:pPr>
            <a:r>
              <a:rPr lang="en-US" sz="2400" dirty="0"/>
              <a:t>Diameter of 191 meters instead of nearly 500 meters</a:t>
            </a:r>
          </a:p>
          <a:p>
            <a:pPr lvl="1">
              <a:buFont typeface="Wingdings" panose="05000000000000000000" pitchFamily="2" charset="2"/>
              <a:buChar char="§"/>
            </a:pPr>
            <a:r>
              <a:rPr lang="en-US" sz="2400" dirty="0"/>
              <a:t>Each structural ring has 24 segments instead of 60</a:t>
            </a:r>
          </a:p>
          <a:p>
            <a:pPr lvl="1">
              <a:buFont typeface="Wingdings" panose="05000000000000000000" pitchFamily="2" charset="2"/>
              <a:buChar char="§"/>
            </a:pPr>
            <a:r>
              <a:rPr lang="en-US" sz="2400" dirty="0"/>
              <a:t>Each perimeter access ring has 24 segments instead of 60</a:t>
            </a:r>
          </a:p>
          <a:p>
            <a:pPr lvl="1">
              <a:buFont typeface="Wingdings" panose="05000000000000000000" pitchFamily="2" charset="2"/>
              <a:buChar char="§"/>
            </a:pPr>
            <a:r>
              <a:rPr lang="en-US" sz="2400" dirty="0"/>
              <a:t>Mass of 2,500 tons for configuration of 4 + 2 habitation modules</a:t>
            </a:r>
          </a:p>
        </p:txBody>
      </p:sp>
      <p:sp>
        <p:nvSpPr>
          <p:cNvPr id="4" name="Slide Number Placeholder 3">
            <a:extLst>
              <a:ext uri="{FF2B5EF4-FFF2-40B4-BE49-F238E27FC236}">
                <a16:creationId xmlns:a16="http://schemas.microsoft.com/office/drawing/2014/main" id="{79519290-A1DA-48AD-8369-1C012E24744F}"/>
              </a:ext>
            </a:extLst>
          </p:cNvPr>
          <p:cNvSpPr>
            <a:spLocks noGrp="1"/>
          </p:cNvSpPr>
          <p:nvPr>
            <p:ph type="sldNum" sz="quarter" idx="12"/>
          </p:nvPr>
        </p:nvSpPr>
        <p:spPr/>
        <p:txBody>
          <a:bodyPr/>
          <a:lstStyle/>
          <a:p>
            <a:fld id="{EF9A8AEA-540E-44A2-9526-185D4C8E957D}" type="slidenum">
              <a:rPr lang="en-US" smtClean="0"/>
              <a:t>25</a:t>
            </a:fld>
            <a:endParaRPr lang="en-US"/>
          </a:p>
        </p:txBody>
      </p:sp>
      <p:sp>
        <p:nvSpPr>
          <p:cNvPr id="5" name="Footer Placeholder 4">
            <a:extLst>
              <a:ext uri="{FF2B5EF4-FFF2-40B4-BE49-F238E27FC236}">
                <a16:creationId xmlns:a16="http://schemas.microsoft.com/office/drawing/2014/main" id="{A8892696-760E-406C-BCFD-E22DCD1D2E23}"/>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94079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A83-3D90-4B60-B4D3-1D9031E2D443}"/>
              </a:ext>
            </a:extLst>
          </p:cNvPr>
          <p:cNvSpPr>
            <a:spLocks noGrp="1"/>
          </p:cNvSpPr>
          <p:nvPr>
            <p:ph type="title"/>
          </p:nvPr>
        </p:nvSpPr>
        <p:spPr>
          <a:xfrm>
            <a:off x="457200" y="411481"/>
            <a:ext cx="3326130" cy="1794509"/>
          </a:xfrm>
        </p:spPr>
        <p:txBody>
          <a:bodyPr/>
          <a:lstStyle/>
          <a:p>
            <a:r>
              <a:rPr lang="en-US" dirty="0"/>
              <a:t>Compact ModRing24 with</a:t>
            </a:r>
            <a:br>
              <a:rPr lang="en-US" dirty="0"/>
            </a:br>
            <a:r>
              <a:rPr lang="en-US" dirty="0"/>
              <a:t>4 + 2 Modules</a:t>
            </a:r>
          </a:p>
        </p:txBody>
      </p:sp>
      <p:sp>
        <p:nvSpPr>
          <p:cNvPr id="4" name="Text Placeholder 3">
            <a:extLst>
              <a:ext uri="{FF2B5EF4-FFF2-40B4-BE49-F238E27FC236}">
                <a16:creationId xmlns:a16="http://schemas.microsoft.com/office/drawing/2014/main" id="{48182E68-1AA1-46E7-BA0D-7A498E543628}"/>
              </a:ext>
            </a:extLst>
          </p:cNvPr>
          <p:cNvSpPr>
            <a:spLocks noGrp="1"/>
          </p:cNvSpPr>
          <p:nvPr>
            <p:ph type="body" sz="half" idx="2"/>
          </p:nvPr>
        </p:nvSpPr>
        <p:spPr>
          <a:xfrm>
            <a:off x="457200" y="2400301"/>
            <a:ext cx="3200400" cy="3904903"/>
          </a:xfrm>
        </p:spPr>
        <p:txBody>
          <a:bodyPr/>
          <a:lstStyle/>
          <a:p>
            <a:r>
              <a:rPr lang="en-US" sz="2000" dirty="0"/>
              <a:t>Dual habitation modules at   2 locations around the ring.</a:t>
            </a:r>
          </a:p>
          <a:p>
            <a:r>
              <a:rPr lang="en-US" sz="2000" dirty="0"/>
              <a:t>Crew of 16, at same density of 4 crew per module.</a:t>
            </a:r>
          </a:p>
          <a:p>
            <a:r>
              <a:rPr lang="en-US" sz="2000" dirty="0"/>
              <a:t>Smaller diameter, so access tubes, structural rings, each have 24 straight elements.</a:t>
            </a:r>
          </a:p>
          <a:p>
            <a:r>
              <a:rPr lang="en-US" sz="2000" dirty="0"/>
              <a:t>Fewer tension cables, and lightened hub rings.</a:t>
            </a:r>
          </a:p>
          <a:p>
            <a:endParaRPr lang="en-US" dirty="0"/>
          </a:p>
        </p:txBody>
      </p:sp>
      <p:sp>
        <p:nvSpPr>
          <p:cNvPr id="5" name="Footer Placeholder 4">
            <a:extLst>
              <a:ext uri="{FF2B5EF4-FFF2-40B4-BE49-F238E27FC236}">
                <a16:creationId xmlns:a16="http://schemas.microsoft.com/office/drawing/2014/main" id="{874B1BAF-3C6B-4B6C-9110-2AA11416A740}"/>
              </a:ext>
            </a:extLst>
          </p:cNvPr>
          <p:cNvSpPr>
            <a:spLocks noGrp="1"/>
          </p:cNvSpPr>
          <p:nvPr>
            <p:ph type="ftr" sz="quarter" idx="11"/>
          </p:nvPr>
        </p:nvSpPr>
        <p:spPr/>
        <p:txBody>
          <a:bodyPr/>
          <a:lstStyle/>
          <a:p>
            <a:r>
              <a:rPr lang="en-US"/>
              <a:t>Propulsion Requirements for Future Generation Space Habitats - AIAA P&amp;E 2019</a:t>
            </a:r>
          </a:p>
        </p:txBody>
      </p:sp>
      <p:sp>
        <p:nvSpPr>
          <p:cNvPr id="6" name="Slide Number Placeholder 5">
            <a:extLst>
              <a:ext uri="{FF2B5EF4-FFF2-40B4-BE49-F238E27FC236}">
                <a16:creationId xmlns:a16="http://schemas.microsoft.com/office/drawing/2014/main" id="{132D5CF9-7740-45D3-844B-3BCA8045057A}"/>
              </a:ext>
            </a:extLst>
          </p:cNvPr>
          <p:cNvSpPr>
            <a:spLocks noGrp="1"/>
          </p:cNvSpPr>
          <p:nvPr>
            <p:ph type="sldNum" sz="quarter" idx="12"/>
          </p:nvPr>
        </p:nvSpPr>
        <p:spPr/>
        <p:txBody>
          <a:bodyPr/>
          <a:lstStyle/>
          <a:p>
            <a:fld id="{EF9A8AEA-540E-44A2-9526-185D4C8E957D}" type="slidenum">
              <a:rPr lang="en-US" smtClean="0"/>
              <a:t>26</a:t>
            </a:fld>
            <a:endParaRPr lang="en-US"/>
          </a:p>
        </p:txBody>
      </p:sp>
      <p:pic>
        <p:nvPicPr>
          <p:cNvPr id="9" name="Content Placeholder 8">
            <a:extLst>
              <a:ext uri="{FF2B5EF4-FFF2-40B4-BE49-F238E27FC236}">
                <a16:creationId xmlns:a16="http://schemas.microsoft.com/office/drawing/2014/main" id="{C6906818-4ACE-471A-8687-0124153D8B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523" r="24264"/>
          <a:stretch/>
        </p:blipFill>
        <p:spPr>
          <a:xfrm>
            <a:off x="4249829" y="130773"/>
            <a:ext cx="7785961" cy="6204530"/>
          </a:xfrm>
        </p:spPr>
      </p:pic>
    </p:spTree>
    <p:extLst>
      <p:ext uri="{BB962C8B-B14F-4D97-AF65-F5344CB8AC3E}">
        <p14:creationId xmlns:p14="http://schemas.microsoft.com/office/powerpoint/2010/main" val="3325029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97F8-EBCC-49A9-B719-B462BCA84AE5}"/>
              </a:ext>
            </a:extLst>
          </p:cNvPr>
          <p:cNvSpPr>
            <a:spLocks noGrp="1"/>
          </p:cNvSpPr>
          <p:nvPr>
            <p:ph type="title"/>
          </p:nvPr>
        </p:nvSpPr>
        <p:spPr/>
        <p:txBody>
          <a:bodyPr/>
          <a:lstStyle/>
          <a:p>
            <a:r>
              <a:rPr lang="en-US" dirty="0"/>
              <a:t>Propulsion Alternatives for Transfer of ModRing to Lunar and Mars Orbits</a:t>
            </a:r>
          </a:p>
        </p:txBody>
      </p:sp>
      <p:sp>
        <p:nvSpPr>
          <p:cNvPr id="3" name="Content Placeholder 2">
            <a:extLst>
              <a:ext uri="{FF2B5EF4-FFF2-40B4-BE49-F238E27FC236}">
                <a16:creationId xmlns:a16="http://schemas.microsoft.com/office/drawing/2014/main" id="{1F84F8F6-4459-4A7A-BC35-4141DB17CEDF}"/>
              </a:ext>
            </a:extLst>
          </p:cNvPr>
          <p:cNvSpPr>
            <a:spLocks noGrp="1"/>
          </p:cNvSpPr>
          <p:nvPr>
            <p:ph idx="1"/>
          </p:nvPr>
        </p:nvSpPr>
        <p:spPr/>
        <p:txBody>
          <a:bodyPr>
            <a:normAutofit/>
          </a:bodyPr>
          <a:lstStyle/>
          <a:p>
            <a:r>
              <a:rPr lang="en-US" sz="2400" dirty="0"/>
              <a:t>All chemical rocket transfer stages are impracticably large</a:t>
            </a:r>
          </a:p>
          <a:p>
            <a:pPr lvl="1">
              <a:buFont typeface="Wingdings" panose="05000000000000000000" pitchFamily="2" charset="2"/>
              <a:buChar char="§"/>
            </a:pPr>
            <a:r>
              <a:rPr lang="en-US" sz="2400" dirty="0"/>
              <a:t>Required mass ratios lead to stages more massive than ModRing</a:t>
            </a:r>
          </a:p>
          <a:p>
            <a:pPr lvl="1">
              <a:buFont typeface="Wingdings" panose="05000000000000000000" pitchFamily="2" charset="2"/>
              <a:buChar char="§"/>
            </a:pPr>
            <a:r>
              <a:rPr lang="en-US" sz="2400" dirty="0"/>
              <a:t>No launchers available or planned could orbit such large stages</a:t>
            </a:r>
          </a:p>
          <a:p>
            <a:r>
              <a:rPr lang="en-US" sz="2400" dirty="0"/>
              <a:t>Nuclear thermal and solar thermal offer higher </a:t>
            </a:r>
            <a:r>
              <a:rPr lang="en-US" sz="2400" dirty="0" err="1"/>
              <a:t>Isp</a:t>
            </a:r>
            <a:endParaRPr lang="en-US" sz="2400" dirty="0"/>
          </a:p>
          <a:p>
            <a:pPr lvl="1">
              <a:buFont typeface="Wingdings" panose="05000000000000000000" pitchFamily="2" charset="2"/>
              <a:buChar char="§"/>
            </a:pPr>
            <a:r>
              <a:rPr lang="en-US" sz="2400" dirty="0"/>
              <a:t>Thermal transfer stages still too massive for any planned launcher</a:t>
            </a:r>
          </a:p>
          <a:p>
            <a:r>
              <a:rPr lang="en-US" sz="2400" dirty="0"/>
              <a:t>Solar Electric Propulsion, SEP, and Nuclear Electric Propulsion, NEP</a:t>
            </a:r>
          </a:p>
          <a:p>
            <a:pPr lvl="1">
              <a:buFont typeface="Wingdings" panose="05000000000000000000" pitchFamily="2" charset="2"/>
              <a:buChar char="§"/>
            </a:pPr>
            <a:r>
              <a:rPr lang="en-US" sz="2400" dirty="0"/>
              <a:t>Both offer the highest </a:t>
            </a:r>
            <a:r>
              <a:rPr lang="en-US" sz="2400" dirty="0" err="1"/>
              <a:t>Isp’s</a:t>
            </a:r>
            <a:r>
              <a:rPr lang="en-US" sz="2400" dirty="0"/>
              <a:t> from very high exhaust velocity</a:t>
            </a:r>
          </a:p>
          <a:p>
            <a:pPr lvl="1">
              <a:buFont typeface="Wingdings" panose="05000000000000000000" pitchFamily="2" charset="2"/>
              <a:buChar char="§"/>
            </a:pPr>
            <a:r>
              <a:rPr lang="en-US" sz="2400" dirty="0"/>
              <a:t>These are the only potential choices</a:t>
            </a:r>
          </a:p>
        </p:txBody>
      </p:sp>
      <p:sp>
        <p:nvSpPr>
          <p:cNvPr id="4" name="Slide Number Placeholder 3">
            <a:extLst>
              <a:ext uri="{FF2B5EF4-FFF2-40B4-BE49-F238E27FC236}">
                <a16:creationId xmlns:a16="http://schemas.microsoft.com/office/drawing/2014/main" id="{6080338A-8C8E-4716-9C96-8C1312257271}"/>
              </a:ext>
            </a:extLst>
          </p:cNvPr>
          <p:cNvSpPr>
            <a:spLocks noGrp="1"/>
          </p:cNvSpPr>
          <p:nvPr>
            <p:ph type="sldNum" sz="quarter" idx="12"/>
          </p:nvPr>
        </p:nvSpPr>
        <p:spPr/>
        <p:txBody>
          <a:bodyPr/>
          <a:lstStyle/>
          <a:p>
            <a:fld id="{EF9A8AEA-540E-44A2-9526-185D4C8E957D}" type="slidenum">
              <a:rPr lang="en-US" smtClean="0"/>
              <a:t>27</a:t>
            </a:fld>
            <a:endParaRPr lang="en-US"/>
          </a:p>
        </p:txBody>
      </p:sp>
      <p:sp>
        <p:nvSpPr>
          <p:cNvPr id="5" name="Footer Placeholder 4">
            <a:extLst>
              <a:ext uri="{FF2B5EF4-FFF2-40B4-BE49-F238E27FC236}">
                <a16:creationId xmlns:a16="http://schemas.microsoft.com/office/drawing/2014/main" id="{6C50DE1C-AC79-498B-B134-473B0033EFAA}"/>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180960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FF30-F828-471F-865A-1800AD4A1FA1}"/>
              </a:ext>
            </a:extLst>
          </p:cNvPr>
          <p:cNvSpPr>
            <a:spLocks noGrp="1"/>
          </p:cNvSpPr>
          <p:nvPr>
            <p:ph type="title"/>
          </p:nvPr>
        </p:nvSpPr>
        <p:spPr>
          <a:xfrm>
            <a:off x="281940" y="594359"/>
            <a:ext cx="3375660" cy="1508761"/>
          </a:xfrm>
        </p:spPr>
        <p:txBody>
          <a:bodyPr/>
          <a:lstStyle/>
          <a:p>
            <a:r>
              <a:rPr lang="en-US" dirty="0"/>
              <a:t>Example Electric Propulsion Stage: </a:t>
            </a:r>
            <a:r>
              <a:rPr lang="en-US" dirty="0" err="1"/>
              <a:t>Maxar</a:t>
            </a:r>
            <a:r>
              <a:rPr lang="en-US" dirty="0"/>
              <a:t> PPE</a:t>
            </a:r>
          </a:p>
        </p:txBody>
      </p:sp>
      <p:pic>
        <p:nvPicPr>
          <p:cNvPr id="7" name="Content Placeholder 6">
            <a:extLst>
              <a:ext uri="{FF2B5EF4-FFF2-40B4-BE49-F238E27FC236}">
                <a16:creationId xmlns:a16="http://schemas.microsoft.com/office/drawing/2014/main" id="{3F051AA7-DE21-417C-A095-887CB8BCE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062" y="125730"/>
            <a:ext cx="7568998" cy="6607105"/>
          </a:xfrm>
        </p:spPr>
      </p:pic>
      <p:sp>
        <p:nvSpPr>
          <p:cNvPr id="4" name="Text Placeholder 3">
            <a:extLst>
              <a:ext uri="{FF2B5EF4-FFF2-40B4-BE49-F238E27FC236}">
                <a16:creationId xmlns:a16="http://schemas.microsoft.com/office/drawing/2014/main" id="{8D4E578F-7D96-4DA3-83A4-650EC2B8BC07}"/>
              </a:ext>
            </a:extLst>
          </p:cNvPr>
          <p:cNvSpPr>
            <a:spLocks noGrp="1"/>
          </p:cNvSpPr>
          <p:nvPr>
            <p:ph type="body" sz="half" idx="2"/>
          </p:nvPr>
        </p:nvSpPr>
        <p:spPr>
          <a:xfrm>
            <a:off x="281940" y="2228850"/>
            <a:ext cx="3375660" cy="4076354"/>
          </a:xfrm>
        </p:spPr>
        <p:txBody>
          <a:bodyPr>
            <a:normAutofit/>
          </a:bodyPr>
          <a:lstStyle/>
          <a:p>
            <a:r>
              <a:rPr lang="en-US" sz="2400" dirty="0" err="1"/>
              <a:t>Maxar</a:t>
            </a:r>
            <a:r>
              <a:rPr lang="en-US" sz="2400" dirty="0"/>
              <a:t> Power and Propulsion Element (PPE) for Lunar Gateway</a:t>
            </a:r>
          </a:p>
          <a:p>
            <a:r>
              <a:rPr lang="en-US" sz="2400" dirty="0"/>
              <a:t>Solar array of 50+ kW</a:t>
            </a:r>
          </a:p>
          <a:p>
            <a:r>
              <a:rPr lang="en-US" sz="2400" dirty="0"/>
              <a:t>Thrust of 2.4 newtons from 4 Hall thrusters of 0.6 newtons each</a:t>
            </a:r>
          </a:p>
          <a:p>
            <a:r>
              <a:rPr lang="en-US" sz="2400" dirty="0"/>
              <a:t>Uses best current technology</a:t>
            </a:r>
          </a:p>
        </p:txBody>
      </p:sp>
      <p:sp>
        <p:nvSpPr>
          <p:cNvPr id="5" name="Slide Number Placeholder 4">
            <a:extLst>
              <a:ext uri="{FF2B5EF4-FFF2-40B4-BE49-F238E27FC236}">
                <a16:creationId xmlns:a16="http://schemas.microsoft.com/office/drawing/2014/main" id="{7E223700-F908-4698-9625-8E252B738E14}"/>
              </a:ext>
            </a:extLst>
          </p:cNvPr>
          <p:cNvSpPr>
            <a:spLocks noGrp="1"/>
          </p:cNvSpPr>
          <p:nvPr>
            <p:ph type="sldNum" sz="quarter" idx="12"/>
          </p:nvPr>
        </p:nvSpPr>
        <p:spPr/>
        <p:txBody>
          <a:bodyPr/>
          <a:lstStyle/>
          <a:p>
            <a:fld id="{EF9A8AEA-540E-44A2-9526-185D4C8E957D}" type="slidenum">
              <a:rPr lang="en-US" smtClean="0"/>
              <a:t>28</a:t>
            </a:fld>
            <a:endParaRPr lang="en-US"/>
          </a:p>
        </p:txBody>
      </p:sp>
      <p:sp>
        <p:nvSpPr>
          <p:cNvPr id="8" name="Footer Placeholder 7">
            <a:extLst>
              <a:ext uri="{FF2B5EF4-FFF2-40B4-BE49-F238E27FC236}">
                <a16:creationId xmlns:a16="http://schemas.microsoft.com/office/drawing/2014/main" id="{5591D1A6-B9FB-478F-ADC1-82D8EF187451}"/>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325553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D4B7-F5DF-461C-8FD3-7FD4A9D3F52B}"/>
              </a:ext>
            </a:extLst>
          </p:cNvPr>
          <p:cNvSpPr>
            <a:spLocks noGrp="1"/>
          </p:cNvSpPr>
          <p:nvPr>
            <p:ph type="title"/>
          </p:nvPr>
        </p:nvSpPr>
        <p:spPr>
          <a:xfrm>
            <a:off x="1097280" y="286603"/>
            <a:ext cx="10058400" cy="1302167"/>
          </a:xfrm>
        </p:spPr>
        <p:txBody>
          <a:bodyPr/>
          <a:lstStyle/>
          <a:p>
            <a:r>
              <a:rPr lang="en-US" dirty="0"/>
              <a:t>Conceptual Electric Propulsion Stage</a:t>
            </a:r>
          </a:p>
        </p:txBody>
      </p:sp>
      <p:sp>
        <p:nvSpPr>
          <p:cNvPr id="3" name="Content Placeholder 2">
            <a:extLst>
              <a:ext uri="{FF2B5EF4-FFF2-40B4-BE49-F238E27FC236}">
                <a16:creationId xmlns:a16="http://schemas.microsoft.com/office/drawing/2014/main" id="{0FC8389C-A00A-4C9E-9BCE-63134DEDF866}"/>
              </a:ext>
            </a:extLst>
          </p:cNvPr>
          <p:cNvSpPr>
            <a:spLocks noGrp="1"/>
          </p:cNvSpPr>
          <p:nvPr>
            <p:ph idx="1"/>
          </p:nvPr>
        </p:nvSpPr>
        <p:spPr/>
        <p:txBody>
          <a:bodyPr>
            <a:normAutofit/>
          </a:bodyPr>
          <a:lstStyle/>
          <a:p>
            <a:r>
              <a:rPr lang="en-US" sz="2400" dirty="0"/>
              <a:t>We consider a 2 MW solar array to be near the maximum credible power</a:t>
            </a:r>
          </a:p>
          <a:p>
            <a:pPr lvl="1">
              <a:buFont typeface="Wingdings" panose="05000000000000000000" pitchFamily="2" charset="2"/>
              <a:buChar char="§"/>
            </a:pPr>
            <a:r>
              <a:rPr lang="en-US" sz="2400" dirty="0"/>
              <a:t>8 times larger than ISS array of 250 kW</a:t>
            </a:r>
          </a:p>
          <a:p>
            <a:r>
              <a:rPr lang="en-US" sz="2400" dirty="0"/>
              <a:t>Likewise, 2 MW is very large for a space nuclear electric generator</a:t>
            </a:r>
          </a:p>
          <a:p>
            <a:r>
              <a:rPr lang="en-US" sz="2400" dirty="0"/>
              <a:t>Scaling up the technology of the </a:t>
            </a:r>
            <a:r>
              <a:rPr lang="en-US" sz="2400" dirty="0" err="1"/>
              <a:t>Maxar</a:t>
            </a:r>
            <a:r>
              <a:rPr lang="en-US" sz="2400" dirty="0"/>
              <a:t> PPE for the Lunar Gateway:</a:t>
            </a:r>
          </a:p>
          <a:p>
            <a:pPr lvl="1">
              <a:buFont typeface="Wingdings" panose="05000000000000000000" pitchFamily="2" charset="2"/>
              <a:buChar char="§"/>
            </a:pPr>
            <a:r>
              <a:rPr lang="en-US" sz="2400" dirty="0"/>
              <a:t>Power scales up from 50+ kW to 2 MW</a:t>
            </a:r>
          </a:p>
          <a:p>
            <a:pPr lvl="1">
              <a:buFont typeface="Wingdings" panose="05000000000000000000" pitchFamily="2" charset="2"/>
              <a:buChar char="§"/>
            </a:pPr>
            <a:r>
              <a:rPr lang="en-US" sz="2400" dirty="0"/>
              <a:t>Number of Hall thrusters scales up from 4 to 150</a:t>
            </a:r>
          </a:p>
          <a:p>
            <a:pPr lvl="1">
              <a:buFont typeface="Wingdings" panose="05000000000000000000" pitchFamily="2" charset="2"/>
              <a:buChar char="§"/>
            </a:pPr>
            <a:r>
              <a:rPr lang="en-US" sz="2400" dirty="0"/>
              <a:t>Thrust scales up from 2.4 newtons to 90 newtons</a:t>
            </a:r>
          </a:p>
        </p:txBody>
      </p:sp>
      <p:sp>
        <p:nvSpPr>
          <p:cNvPr id="4" name="Slide Number Placeholder 3">
            <a:extLst>
              <a:ext uri="{FF2B5EF4-FFF2-40B4-BE49-F238E27FC236}">
                <a16:creationId xmlns:a16="http://schemas.microsoft.com/office/drawing/2014/main" id="{4F22405A-39A6-4F95-95F7-2B9343A55175}"/>
              </a:ext>
            </a:extLst>
          </p:cNvPr>
          <p:cNvSpPr>
            <a:spLocks noGrp="1"/>
          </p:cNvSpPr>
          <p:nvPr>
            <p:ph type="sldNum" sz="quarter" idx="12"/>
          </p:nvPr>
        </p:nvSpPr>
        <p:spPr/>
        <p:txBody>
          <a:bodyPr/>
          <a:lstStyle/>
          <a:p>
            <a:fld id="{EF9A8AEA-540E-44A2-9526-185D4C8E957D}" type="slidenum">
              <a:rPr lang="en-US" smtClean="0"/>
              <a:t>29</a:t>
            </a:fld>
            <a:endParaRPr lang="en-US"/>
          </a:p>
        </p:txBody>
      </p:sp>
      <p:sp>
        <p:nvSpPr>
          <p:cNvPr id="5" name="Footer Placeholder 4">
            <a:extLst>
              <a:ext uri="{FF2B5EF4-FFF2-40B4-BE49-F238E27FC236}">
                <a16:creationId xmlns:a16="http://schemas.microsoft.com/office/drawing/2014/main" id="{2140B41F-4241-4B94-B412-3C2E5B6A82CA}"/>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1274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686F-01CE-416E-BD9A-8F7FD7804AD1}"/>
              </a:ext>
            </a:extLst>
          </p:cNvPr>
          <p:cNvSpPr>
            <a:spLocks noGrp="1"/>
          </p:cNvSpPr>
          <p:nvPr>
            <p:ph type="title"/>
          </p:nvPr>
        </p:nvSpPr>
        <p:spPr/>
        <p:txBody>
          <a:bodyPr/>
          <a:lstStyle/>
          <a:p>
            <a:r>
              <a:rPr lang="en-US" dirty="0"/>
              <a:t>Locations for Transfer Requirements</a:t>
            </a:r>
          </a:p>
        </p:txBody>
      </p:sp>
      <p:sp>
        <p:nvSpPr>
          <p:cNvPr id="3" name="Content Placeholder 2">
            <a:extLst>
              <a:ext uri="{FF2B5EF4-FFF2-40B4-BE49-F238E27FC236}">
                <a16:creationId xmlns:a16="http://schemas.microsoft.com/office/drawing/2014/main" id="{F9F3DBA5-E725-4713-AE8C-6FBC9889E813}"/>
              </a:ext>
            </a:extLst>
          </p:cNvPr>
          <p:cNvSpPr>
            <a:spLocks noGrp="1"/>
          </p:cNvSpPr>
          <p:nvPr>
            <p:ph idx="1"/>
          </p:nvPr>
        </p:nvSpPr>
        <p:spPr>
          <a:xfrm>
            <a:off x="1097280" y="1845734"/>
            <a:ext cx="10058400" cy="4023360"/>
          </a:xfrm>
        </p:spPr>
        <p:txBody>
          <a:bodyPr>
            <a:normAutofit/>
          </a:bodyPr>
          <a:lstStyle/>
          <a:p>
            <a:r>
              <a:rPr lang="en-US" sz="2400" dirty="0"/>
              <a:t>Space habitats may be needed at:</a:t>
            </a:r>
          </a:p>
          <a:p>
            <a:pPr lvl="1">
              <a:buFont typeface="Wingdings" panose="05000000000000000000" pitchFamily="2" charset="2"/>
              <a:buChar char="§"/>
            </a:pPr>
            <a:r>
              <a:rPr lang="en-US" sz="2200" dirty="0"/>
              <a:t> </a:t>
            </a:r>
            <a:r>
              <a:rPr lang="en-US" sz="2400" dirty="0"/>
              <a:t>Low Earth orbit</a:t>
            </a:r>
          </a:p>
          <a:p>
            <a:pPr lvl="1">
              <a:buFont typeface="Wingdings" panose="05000000000000000000" pitchFamily="2" charset="2"/>
              <a:buChar char="§"/>
            </a:pPr>
            <a:r>
              <a:rPr lang="en-US" sz="2400" dirty="0"/>
              <a:t> Lagrange points</a:t>
            </a:r>
          </a:p>
          <a:p>
            <a:pPr lvl="1">
              <a:buFont typeface="Wingdings" panose="05000000000000000000" pitchFamily="2" charset="2"/>
              <a:buChar char="§"/>
            </a:pPr>
            <a:r>
              <a:rPr lang="en-US" sz="2400" dirty="0"/>
              <a:t> Lunar orbit</a:t>
            </a:r>
          </a:p>
          <a:p>
            <a:pPr lvl="1">
              <a:buFont typeface="Wingdings" panose="05000000000000000000" pitchFamily="2" charset="2"/>
              <a:buChar char="§"/>
            </a:pPr>
            <a:r>
              <a:rPr lang="en-US" sz="2400" dirty="0"/>
              <a:t> Mars orbit</a:t>
            </a:r>
          </a:p>
          <a:p>
            <a:pPr lvl="1">
              <a:buFont typeface="Wingdings" panose="05000000000000000000" pitchFamily="2" charset="2"/>
              <a:buChar char="§"/>
            </a:pPr>
            <a:r>
              <a:rPr lang="en-US" sz="2400" dirty="0"/>
              <a:t> Aldrin Earth-Mars cycler</a:t>
            </a:r>
          </a:p>
          <a:p>
            <a:pPr lvl="1">
              <a:buFont typeface="Wingdings" panose="05000000000000000000" pitchFamily="2" charset="2"/>
              <a:buChar char="§"/>
            </a:pPr>
            <a:r>
              <a:rPr lang="en-US" sz="2400" dirty="0"/>
              <a:t> Accompanying an asteroid or comet</a:t>
            </a:r>
          </a:p>
          <a:p>
            <a:pPr marL="201168" lvl="1" indent="0">
              <a:buNone/>
            </a:pPr>
            <a:endParaRPr lang="en-US" sz="800" dirty="0"/>
          </a:p>
          <a:p>
            <a:pPr marL="201168" lvl="1" indent="0">
              <a:buNone/>
            </a:pPr>
            <a:r>
              <a:rPr lang="en-US" sz="2400" dirty="0"/>
              <a:t>But habitats can be economically assembled only in low Earth orbit</a:t>
            </a:r>
          </a:p>
          <a:p>
            <a:pPr marL="201168" lvl="1" indent="0">
              <a:buNone/>
            </a:pPr>
            <a:r>
              <a:rPr lang="en-US" sz="2400" dirty="0"/>
              <a:t>(Or potentially in Lunar orbit, with efficient transfer of elements by SEP)</a:t>
            </a:r>
          </a:p>
        </p:txBody>
      </p:sp>
      <p:sp>
        <p:nvSpPr>
          <p:cNvPr id="4" name="Slide Number Placeholder 3">
            <a:extLst>
              <a:ext uri="{FF2B5EF4-FFF2-40B4-BE49-F238E27FC236}">
                <a16:creationId xmlns:a16="http://schemas.microsoft.com/office/drawing/2014/main" id="{5137B19D-CB0A-496E-9F4E-649FFD408988}"/>
              </a:ext>
            </a:extLst>
          </p:cNvPr>
          <p:cNvSpPr>
            <a:spLocks noGrp="1"/>
          </p:cNvSpPr>
          <p:nvPr>
            <p:ph type="sldNum" sz="quarter" idx="12"/>
          </p:nvPr>
        </p:nvSpPr>
        <p:spPr/>
        <p:txBody>
          <a:bodyPr/>
          <a:lstStyle/>
          <a:p>
            <a:fld id="{EF9A8AEA-540E-44A2-9526-185D4C8E957D}" type="slidenum">
              <a:rPr lang="en-US" smtClean="0"/>
              <a:t>3</a:t>
            </a:fld>
            <a:endParaRPr lang="en-US"/>
          </a:p>
        </p:txBody>
      </p:sp>
      <p:sp>
        <p:nvSpPr>
          <p:cNvPr id="5" name="Footer Placeholder 4">
            <a:extLst>
              <a:ext uri="{FF2B5EF4-FFF2-40B4-BE49-F238E27FC236}">
                <a16:creationId xmlns:a16="http://schemas.microsoft.com/office/drawing/2014/main" id="{AE194120-4511-464A-8FAD-C97FEB0F7536}"/>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336621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4477-729F-46B8-8056-D5396789B50C}"/>
              </a:ext>
            </a:extLst>
          </p:cNvPr>
          <p:cNvSpPr>
            <a:spLocks noGrp="1"/>
          </p:cNvSpPr>
          <p:nvPr>
            <p:ph type="title"/>
          </p:nvPr>
        </p:nvSpPr>
        <p:spPr/>
        <p:txBody>
          <a:bodyPr/>
          <a:lstStyle/>
          <a:p>
            <a:r>
              <a:rPr lang="en-US" dirty="0"/>
              <a:t>Transit Times for ModRing to </a:t>
            </a:r>
            <a:br>
              <a:rPr lang="en-US" dirty="0"/>
            </a:br>
            <a:r>
              <a:rPr lang="en-US" dirty="0"/>
              <a:t>Lunar and Mars Orbits</a:t>
            </a:r>
          </a:p>
        </p:txBody>
      </p:sp>
      <p:sp>
        <p:nvSpPr>
          <p:cNvPr id="3" name="Content Placeholder 2">
            <a:extLst>
              <a:ext uri="{FF2B5EF4-FFF2-40B4-BE49-F238E27FC236}">
                <a16:creationId xmlns:a16="http://schemas.microsoft.com/office/drawing/2014/main" id="{AF131D9F-4172-43D3-A7F9-29F7E7F1C441}"/>
              </a:ext>
            </a:extLst>
          </p:cNvPr>
          <p:cNvSpPr>
            <a:spLocks noGrp="1"/>
          </p:cNvSpPr>
          <p:nvPr>
            <p:ph idx="1"/>
          </p:nvPr>
        </p:nvSpPr>
        <p:spPr/>
        <p:txBody>
          <a:bodyPr>
            <a:normAutofit/>
          </a:bodyPr>
          <a:lstStyle/>
          <a:p>
            <a:r>
              <a:rPr lang="en-US" sz="2400" dirty="0"/>
              <a:t>Baseline ModRing at 5,000 tons:</a:t>
            </a:r>
          </a:p>
          <a:p>
            <a:pPr lvl="1">
              <a:buFont typeface="Wingdings" panose="05000000000000000000" pitchFamily="2" charset="2"/>
              <a:buChar char="§"/>
            </a:pPr>
            <a:r>
              <a:rPr lang="en-US" sz="2400" dirty="0"/>
              <a:t>SEP or NEP run time of 14.1 years for lunar transfer or 22.9 years for Mars transfer</a:t>
            </a:r>
          </a:p>
          <a:p>
            <a:r>
              <a:rPr lang="en-US" sz="2400" dirty="0"/>
              <a:t>Compact ModRing at 2,500 tons:</a:t>
            </a:r>
          </a:p>
          <a:p>
            <a:pPr lvl="1">
              <a:buFont typeface="Wingdings" panose="05000000000000000000" pitchFamily="2" charset="2"/>
              <a:buChar char="§"/>
            </a:pPr>
            <a:r>
              <a:rPr lang="en-US" sz="2400" dirty="0"/>
              <a:t>SEP or NEP run time of 7.05 years for lunar transfer or 11.45 years for Mars transfer</a:t>
            </a:r>
          </a:p>
          <a:p>
            <a:r>
              <a:rPr lang="en-US" sz="2400" dirty="0"/>
              <a:t>Compact ModRing with shielding pellets sent separately, at 1,300 tons:</a:t>
            </a:r>
          </a:p>
          <a:p>
            <a:pPr lvl="1">
              <a:buFont typeface="Wingdings" panose="05000000000000000000" pitchFamily="2" charset="2"/>
              <a:buChar char="§"/>
            </a:pPr>
            <a:r>
              <a:rPr lang="en-US" sz="2400" dirty="0"/>
              <a:t>SEP or NEP run time of 3.7 years for lunar transfer or 6.0 years for Mars transfer</a:t>
            </a:r>
          </a:p>
          <a:p>
            <a:pPr marL="292608" lvl="1">
              <a:buNone/>
            </a:pPr>
            <a:r>
              <a:rPr lang="en-US" sz="2400" dirty="0"/>
              <a:t>The run times above do not account for the added mass of the transfer stage</a:t>
            </a:r>
          </a:p>
        </p:txBody>
      </p:sp>
      <p:sp>
        <p:nvSpPr>
          <p:cNvPr id="4" name="Slide Number Placeholder 3">
            <a:extLst>
              <a:ext uri="{FF2B5EF4-FFF2-40B4-BE49-F238E27FC236}">
                <a16:creationId xmlns:a16="http://schemas.microsoft.com/office/drawing/2014/main" id="{B7BE41A1-9CC1-4CCA-947F-FB6254C259D1}"/>
              </a:ext>
            </a:extLst>
          </p:cNvPr>
          <p:cNvSpPr>
            <a:spLocks noGrp="1"/>
          </p:cNvSpPr>
          <p:nvPr>
            <p:ph type="sldNum" sz="quarter" idx="12"/>
          </p:nvPr>
        </p:nvSpPr>
        <p:spPr/>
        <p:txBody>
          <a:bodyPr/>
          <a:lstStyle/>
          <a:p>
            <a:fld id="{EF9A8AEA-540E-44A2-9526-185D4C8E957D}" type="slidenum">
              <a:rPr lang="en-US" smtClean="0"/>
              <a:t>30</a:t>
            </a:fld>
            <a:endParaRPr lang="en-US"/>
          </a:p>
        </p:txBody>
      </p:sp>
      <p:sp>
        <p:nvSpPr>
          <p:cNvPr id="5" name="Footer Placeholder 4">
            <a:extLst>
              <a:ext uri="{FF2B5EF4-FFF2-40B4-BE49-F238E27FC236}">
                <a16:creationId xmlns:a16="http://schemas.microsoft.com/office/drawing/2014/main" id="{E6785DA5-47E6-4352-ABC2-624AF5353ECE}"/>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459414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2412-7AD8-4AEE-A657-0736856E3A77}"/>
              </a:ext>
            </a:extLst>
          </p:cNvPr>
          <p:cNvSpPr>
            <a:spLocks noGrp="1"/>
          </p:cNvSpPr>
          <p:nvPr>
            <p:ph type="title"/>
          </p:nvPr>
        </p:nvSpPr>
        <p:spPr>
          <a:xfrm>
            <a:off x="1097280" y="286602"/>
            <a:ext cx="10058400" cy="1142147"/>
          </a:xfrm>
        </p:spPr>
        <p:txBody>
          <a:bodyPr/>
          <a:lstStyle/>
          <a:p>
            <a:r>
              <a:rPr lang="en-US" dirty="0"/>
              <a:t>Conclusions</a:t>
            </a:r>
          </a:p>
        </p:txBody>
      </p:sp>
      <p:sp>
        <p:nvSpPr>
          <p:cNvPr id="3" name="Content Placeholder 2">
            <a:extLst>
              <a:ext uri="{FF2B5EF4-FFF2-40B4-BE49-F238E27FC236}">
                <a16:creationId xmlns:a16="http://schemas.microsoft.com/office/drawing/2014/main" id="{B0D240C5-7401-400F-B00B-E182025B06A9}"/>
              </a:ext>
            </a:extLst>
          </p:cNvPr>
          <p:cNvSpPr>
            <a:spLocks noGrp="1"/>
          </p:cNvSpPr>
          <p:nvPr>
            <p:ph idx="1"/>
          </p:nvPr>
        </p:nvSpPr>
        <p:spPr>
          <a:xfrm>
            <a:off x="1097280" y="1931670"/>
            <a:ext cx="10389870" cy="4354830"/>
          </a:xfrm>
        </p:spPr>
        <p:txBody>
          <a:bodyPr>
            <a:noAutofit/>
          </a:bodyPr>
          <a:lstStyle/>
          <a:p>
            <a:pPr>
              <a:buFont typeface="Wingdings" panose="05000000000000000000" pitchFamily="2" charset="2"/>
              <a:buChar char="§"/>
            </a:pPr>
            <a:r>
              <a:rPr lang="en-US" sz="2400" dirty="0"/>
              <a:t> Next generation space habitats will require near 1 G rotational gravity and substantial shielding from cosmic radiation, in order to keep crews healthy for more than 2 years.</a:t>
            </a:r>
          </a:p>
          <a:p>
            <a:pPr>
              <a:buFont typeface="Wingdings" panose="05000000000000000000" pitchFamily="2" charset="2"/>
              <a:buChar char="§"/>
            </a:pPr>
            <a:r>
              <a:rPr lang="en-US" sz="2400" dirty="0"/>
              <a:t> Previous habitat concepts with those capabilities have been far too massive and difficult to construct, or limited by other unresolved challenges.</a:t>
            </a:r>
          </a:p>
          <a:p>
            <a:pPr>
              <a:buFont typeface="Wingdings" panose="05000000000000000000" pitchFamily="2" charset="2"/>
              <a:buChar char="§"/>
            </a:pPr>
            <a:r>
              <a:rPr lang="en-US" sz="2400" dirty="0"/>
              <a:t> The Modular Ring or ModRing concept presents the first practical habitat with near 1 G rotational gravity and substantial shielding from cosmic radiation, by employing six key design choices to achieve this objective.</a:t>
            </a:r>
          </a:p>
          <a:p>
            <a:pPr>
              <a:buFont typeface="Wingdings" panose="05000000000000000000" pitchFamily="2" charset="2"/>
              <a:buChar char="§"/>
            </a:pPr>
            <a:r>
              <a:rPr lang="en-US" sz="2400" dirty="0"/>
              <a:t> Even at these more practical masses of 1,300 to 5,000 tons, the duration required to transfer them from low Earth orbit to lunar orbit or Mars orbit is only marginally practical. Durations range from 3.7 years to 22.9 years.</a:t>
            </a:r>
          </a:p>
        </p:txBody>
      </p:sp>
      <p:sp>
        <p:nvSpPr>
          <p:cNvPr id="4" name="Slide Number Placeholder 3">
            <a:extLst>
              <a:ext uri="{FF2B5EF4-FFF2-40B4-BE49-F238E27FC236}">
                <a16:creationId xmlns:a16="http://schemas.microsoft.com/office/drawing/2014/main" id="{D44F27BF-E493-4533-9260-51FF61080987}"/>
              </a:ext>
            </a:extLst>
          </p:cNvPr>
          <p:cNvSpPr>
            <a:spLocks noGrp="1"/>
          </p:cNvSpPr>
          <p:nvPr>
            <p:ph type="sldNum" sz="quarter" idx="12"/>
          </p:nvPr>
        </p:nvSpPr>
        <p:spPr/>
        <p:txBody>
          <a:bodyPr/>
          <a:lstStyle/>
          <a:p>
            <a:fld id="{EF9A8AEA-540E-44A2-9526-185D4C8E957D}" type="slidenum">
              <a:rPr lang="en-US" smtClean="0"/>
              <a:t>31</a:t>
            </a:fld>
            <a:endParaRPr lang="en-US"/>
          </a:p>
        </p:txBody>
      </p:sp>
      <p:sp>
        <p:nvSpPr>
          <p:cNvPr id="5" name="Footer Placeholder 4">
            <a:extLst>
              <a:ext uri="{FF2B5EF4-FFF2-40B4-BE49-F238E27FC236}">
                <a16:creationId xmlns:a16="http://schemas.microsoft.com/office/drawing/2014/main" id="{AB8C393C-20AF-4400-B9B2-5132749FB106}"/>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1454052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A189-D99B-420B-A166-B2E495BB0ED7}"/>
              </a:ext>
            </a:extLst>
          </p:cNvPr>
          <p:cNvSpPr>
            <a:spLocks noGrp="1"/>
          </p:cNvSpPr>
          <p:nvPr>
            <p:ph type="ctrTitle"/>
          </p:nvPr>
        </p:nvSpPr>
        <p:spPr>
          <a:xfrm>
            <a:off x="1097280" y="758952"/>
            <a:ext cx="10058400" cy="3566160"/>
          </a:xfrm>
        </p:spPr>
        <p:txBody>
          <a:bodyPr>
            <a:normAutofit fontScale="90000"/>
          </a:bodyPr>
          <a:lstStyle/>
          <a:p>
            <a:pPr algn="ctr"/>
            <a:br>
              <a:rPr lang="en-US" dirty="0"/>
            </a:br>
            <a:br>
              <a:rPr lang="en-US" dirty="0"/>
            </a:br>
            <a:r>
              <a:rPr lang="en-US" dirty="0"/>
              <a:t>Thank You!</a:t>
            </a:r>
            <a:br>
              <a:rPr lang="en-US" dirty="0"/>
            </a:br>
            <a:br>
              <a:rPr lang="en-US" dirty="0"/>
            </a:br>
            <a:endParaRPr lang="en-US" dirty="0"/>
          </a:p>
        </p:txBody>
      </p:sp>
      <p:sp>
        <p:nvSpPr>
          <p:cNvPr id="3" name="Subtitle 2">
            <a:extLst>
              <a:ext uri="{FF2B5EF4-FFF2-40B4-BE49-F238E27FC236}">
                <a16:creationId xmlns:a16="http://schemas.microsoft.com/office/drawing/2014/main" id="{5F7EEBE8-1FD3-40EF-BF2E-F2C64A64339E}"/>
              </a:ext>
            </a:extLst>
          </p:cNvPr>
          <p:cNvSpPr>
            <a:spLocks noGrp="1"/>
          </p:cNvSpPr>
          <p:nvPr>
            <p:ph type="subTitle" idx="1"/>
          </p:nvPr>
        </p:nvSpPr>
        <p:spPr/>
        <p:txBody>
          <a:bodyPr/>
          <a:lstStyle/>
          <a:p>
            <a:r>
              <a:rPr lang="en-US" dirty="0"/>
              <a:t>Thanks to </a:t>
            </a:r>
            <a:r>
              <a:rPr lang="en-US" dirty="0" err="1"/>
              <a:t>Faizan</a:t>
            </a:r>
            <a:r>
              <a:rPr lang="en-US" dirty="0"/>
              <a:t> </a:t>
            </a:r>
            <a:r>
              <a:rPr lang="en-US" dirty="0" err="1"/>
              <a:t>muhammad</a:t>
            </a:r>
            <a:r>
              <a:rPr lang="en-US" dirty="0"/>
              <a:t>, Doug MacLeod, Dwight </a:t>
            </a:r>
            <a:r>
              <a:rPr lang="en-US" dirty="0" err="1"/>
              <a:t>Soell</a:t>
            </a:r>
            <a:r>
              <a:rPr lang="en-US" dirty="0"/>
              <a:t>, and Gus Calderon for the </a:t>
            </a:r>
            <a:r>
              <a:rPr lang="en-US" dirty="0" err="1"/>
              <a:t>modring</a:t>
            </a:r>
            <a:r>
              <a:rPr lang="en-US" dirty="0"/>
              <a:t> CAD models and images</a:t>
            </a:r>
          </a:p>
        </p:txBody>
      </p:sp>
      <p:sp>
        <p:nvSpPr>
          <p:cNvPr id="4" name="Footer Placeholder 3">
            <a:extLst>
              <a:ext uri="{FF2B5EF4-FFF2-40B4-BE49-F238E27FC236}">
                <a16:creationId xmlns:a16="http://schemas.microsoft.com/office/drawing/2014/main" id="{451684AA-0A9B-4F8D-8E97-48A8A65DECA6}"/>
              </a:ext>
            </a:extLst>
          </p:cNvPr>
          <p:cNvSpPr>
            <a:spLocks noGrp="1"/>
          </p:cNvSpPr>
          <p:nvPr>
            <p:ph type="ftr" sz="quarter" idx="11"/>
          </p:nvPr>
        </p:nvSpPr>
        <p:spPr/>
        <p:txBody>
          <a:bodyPr/>
          <a:lstStyle/>
          <a:p>
            <a:r>
              <a:rPr lang="en-US"/>
              <a:t>Propulsion Requirements for Future Generation Space Habitats - AIAA P&amp;E 2019</a:t>
            </a:r>
          </a:p>
        </p:txBody>
      </p:sp>
      <p:sp>
        <p:nvSpPr>
          <p:cNvPr id="5" name="Slide Number Placeholder 4">
            <a:extLst>
              <a:ext uri="{FF2B5EF4-FFF2-40B4-BE49-F238E27FC236}">
                <a16:creationId xmlns:a16="http://schemas.microsoft.com/office/drawing/2014/main" id="{2DAF02AE-2366-44E2-B85C-35CA5ABFD117}"/>
              </a:ext>
            </a:extLst>
          </p:cNvPr>
          <p:cNvSpPr>
            <a:spLocks noGrp="1"/>
          </p:cNvSpPr>
          <p:nvPr>
            <p:ph type="sldNum" sz="quarter" idx="12"/>
          </p:nvPr>
        </p:nvSpPr>
        <p:spPr/>
        <p:txBody>
          <a:bodyPr/>
          <a:lstStyle/>
          <a:p>
            <a:fld id="{EF9A8AEA-540E-44A2-9526-185D4C8E957D}" type="slidenum">
              <a:rPr lang="en-US" smtClean="0"/>
              <a:t>32</a:t>
            </a:fld>
            <a:endParaRPr lang="en-US"/>
          </a:p>
        </p:txBody>
      </p:sp>
    </p:spTree>
    <p:extLst>
      <p:ext uri="{BB962C8B-B14F-4D97-AF65-F5344CB8AC3E}">
        <p14:creationId xmlns:p14="http://schemas.microsoft.com/office/powerpoint/2010/main" val="278879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FD43-DB20-4622-89A3-A106FA88E673}"/>
              </a:ext>
            </a:extLst>
          </p:cNvPr>
          <p:cNvSpPr>
            <a:spLocks noGrp="1"/>
          </p:cNvSpPr>
          <p:nvPr>
            <p:ph type="title"/>
          </p:nvPr>
        </p:nvSpPr>
        <p:spPr/>
        <p:txBody>
          <a:bodyPr/>
          <a:lstStyle/>
          <a:p>
            <a:r>
              <a:rPr lang="en-US" dirty="0"/>
              <a:t>Transfer Velocity Requirements</a:t>
            </a:r>
          </a:p>
        </p:txBody>
      </p:sp>
      <p:sp>
        <p:nvSpPr>
          <p:cNvPr id="3" name="Content Placeholder 2">
            <a:extLst>
              <a:ext uri="{FF2B5EF4-FFF2-40B4-BE49-F238E27FC236}">
                <a16:creationId xmlns:a16="http://schemas.microsoft.com/office/drawing/2014/main" id="{B81D18D3-86B7-4282-B21B-2D6C514877F5}"/>
              </a:ext>
            </a:extLst>
          </p:cNvPr>
          <p:cNvSpPr>
            <a:spLocks noGrp="1"/>
          </p:cNvSpPr>
          <p:nvPr>
            <p:ph idx="1"/>
          </p:nvPr>
        </p:nvSpPr>
        <p:spPr/>
        <p:txBody>
          <a:bodyPr>
            <a:normAutofit/>
          </a:bodyPr>
          <a:lstStyle/>
          <a:p>
            <a:r>
              <a:rPr lang="en-US" sz="2400" dirty="0"/>
              <a:t>Transfer Velocity requirements for key locations:</a:t>
            </a:r>
          </a:p>
          <a:p>
            <a:pPr lvl="1">
              <a:buFont typeface="Wingdings" panose="05000000000000000000" pitchFamily="2" charset="2"/>
              <a:buChar char="§"/>
            </a:pPr>
            <a:r>
              <a:rPr lang="en-US" sz="2400" dirty="0"/>
              <a:t>Low Earth orbit to Lunar orbit</a:t>
            </a:r>
          </a:p>
          <a:p>
            <a:pPr lvl="2">
              <a:buFont typeface="Wingdings" panose="05000000000000000000" pitchFamily="2" charset="2"/>
              <a:buChar char="§"/>
            </a:pPr>
            <a:r>
              <a:rPr lang="en-US" sz="2400" dirty="0"/>
              <a:t>For high acceleration: 4.04 kilometers per second</a:t>
            </a:r>
          </a:p>
          <a:p>
            <a:pPr lvl="2">
              <a:buFont typeface="Wingdings" panose="05000000000000000000" pitchFamily="2" charset="2"/>
              <a:buChar char="§"/>
            </a:pPr>
            <a:r>
              <a:rPr lang="en-US" sz="2400" dirty="0"/>
              <a:t>For low acceleration, without </a:t>
            </a:r>
            <a:r>
              <a:rPr lang="en-US" sz="2400" dirty="0" err="1"/>
              <a:t>Oberth</a:t>
            </a:r>
            <a:r>
              <a:rPr lang="en-US" sz="2400" dirty="0"/>
              <a:t> effect: 8.0 km/s</a:t>
            </a:r>
          </a:p>
          <a:p>
            <a:pPr lvl="1">
              <a:buFont typeface="Wingdings" panose="05000000000000000000" pitchFamily="2" charset="2"/>
              <a:buChar char="§"/>
            </a:pPr>
            <a:r>
              <a:rPr lang="en-US" sz="2400" dirty="0"/>
              <a:t>Low Earth orbit to Mars orbit</a:t>
            </a:r>
          </a:p>
          <a:p>
            <a:pPr lvl="2">
              <a:buFont typeface="Wingdings" panose="05000000000000000000" pitchFamily="2" charset="2"/>
              <a:buChar char="§"/>
            </a:pPr>
            <a:r>
              <a:rPr lang="en-US" sz="2400" dirty="0"/>
              <a:t>For high acceleration: 6.6 km/s</a:t>
            </a:r>
          </a:p>
          <a:p>
            <a:pPr lvl="2">
              <a:buFont typeface="Wingdings" panose="05000000000000000000" pitchFamily="2" charset="2"/>
              <a:buChar char="§"/>
            </a:pPr>
            <a:r>
              <a:rPr lang="en-US" sz="2400" dirty="0"/>
              <a:t>For low acceleration:  estimated up to 13.0 km/s</a:t>
            </a:r>
          </a:p>
        </p:txBody>
      </p:sp>
      <p:sp>
        <p:nvSpPr>
          <p:cNvPr id="4" name="Slide Number Placeholder 3">
            <a:extLst>
              <a:ext uri="{FF2B5EF4-FFF2-40B4-BE49-F238E27FC236}">
                <a16:creationId xmlns:a16="http://schemas.microsoft.com/office/drawing/2014/main" id="{0ECFE9C0-78B0-4F74-BEAF-FB652DBE5EC4}"/>
              </a:ext>
            </a:extLst>
          </p:cNvPr>
          <p:cNvSpPr>
            <a:spLocks noGrp="1"/>
          </p:cNvSpPr>
          <p:nvPr>
            <p:ph type="sldNum" sz="quarter" idx="12"/>
          </p:nvPr>
        </p:nvSpPr>
        <p:spPr/>
        <p:txBody>
          <a:bodyPr/>
          <a:lstStyle/>
          <a:p>
            <a:fld id="{EF9A8AEA-540E-44A2-9526-185D4C8E957D}" type="slidenum">
              <a:rPr lang="en-US" smtClean="0"/>
              <a:t>4</a:t>
            </a:fld>
            <a:endParaRPr lang="en-US"/>
          </a:p>
        </p:txBody>
      </p:sp>
      <p:sp>
        <p:nvSpPr>
          <p:cNvPr id="5" name="Footer Placeholder 4">
            <a:extLst>
              <a:ext uri="{FF2B5EF4-FFF2-40B4-BE49-F238E27FC236}">
                <a16:creationId xmlns:a16="http://schemas.microsoft.com/office/drawing/2014/main" id="{647C5C3C-1498-487C-B2C1-9C3D68433874}"/>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310718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FF9E-3A4C-4E9E-8C8F-90B6747D3809}"/>
              </a:ext>
            </a:extLst>
          </p:cNvPr>
          <p:cNvSpPr>
            <a:spLocks noGrp="1"/>
          </p:cNvSpPr>
          <p:nvPr>
            <p:ph type="title"/>
          </p:nvPr>
        </p:nvSpPr>
        <p:spPr>
          <a:xfrm>
            <a:off x="1097280" y="286603"/>
            <a:ext cx="10058400" cy="1187867"/>
          </a:xfrm>
        </p:spPr>
        <p:txBody>
          <a:bodyPr/>
          <a:lstStyle/>
          <a:p>
            <a:r>
              <a:rPr lang="en-US" dirty="0"/>
              <a:t>New Results Drive New Requirements</a:t>
            </a:r>
          </a:p>
        </p:txBody>
      </p:sp>
      <p:sp>
        <p:nvSpPr>
          <p:cNvPr id="3" name="Content Placeholder 2">
            <a:extLst>
              <a:ext uri="{FF2B5EF4-FFF2-40B4-BE49-F238E27FC236}">
                <a16:creationId xmlns:a16="http://schemas.microsoft.com/office/drawing/2014/main" id="{CDFA56BD-3C7F-4533-98B1-6D3F92E8EC39}"/>
              </a:ext>
            </a:extLst>
          </p:cNvPr>
          <p:cNvSpPr>
            <a:spLocks noGrp="1"/>
          </p:cNvSpPr>
          <p:nvPr>
            <p:ph idx="1"/>
          </p:nvPr>
        </p:nvSpPr>
        <p:spPr>
          <a:xfrm>
            <a:off x="1097280" y="1845734"/>
            <a:ext cx="10058400" cy="4360756"/>
          </a:xfrm>
        </p:spPr>
        <p:txBody>
          <a:bodyPr>
            <a:normAutofit lnSpcReduction="10000"/>
          </a:bodyPr>
          <a:lstStyle/>
          <a:p>
            <a:r>
              <a:rPr lang="en-US" sz="2400" dirty="0"/>
              <a:t>For decades, global space powers have made two key bets:</a:t>
            </a:r>
          </a:p>
          <a:p>
            <a:pPr>
              <a:buFont typeface="Wingdings" panose="05000000000000000000" pitchFamily="2" charset="2"/>
              <a:buChar char="§"/>
            </a:pPr>
            <a:r>
              <a:rPr lang="en-US" sz="2400" dirty="0"/>
              <a:t> People will be OK for years in space in 0 G</a:t>
            </a:r>
          </a:p>
          <a:p>
            <a:pPr lvl="1">
              <a:buFont typeface="Wingdings" panose="05000000000000000000" pitchFamily="2" charset="2"/>
              <a:buChar char="§"/>
            </a:pPr>
            <a:r>
              <a:rPr lang="en-US" sz="2400" dirty="0"/>
              <a:t>With countermeasures such as some exercise and calcium supplements</a:t>
            </a:r>
          </a:p>
          <a:p>
            <a:pPr>
              <a:buFont typeface="Wingdings" panose="05000000000000000000" pitchFamily="2" charset="2"/>
              <a:buChar char="§"/>
            </a:pPr>
            <a:r>
              <a:rPr lang="en-US" sz="2400" dirty="0"/>
              <a:t> People will be OK for years in space with little shielding from cosmic radiation</a:t>
            </a:r>
          </a:p>
          <a:p>
            <a:pPr lvl="1">
              <a:buFont typeface="Wingdings" panose="05000000000000000000" pitchFamily="2" charset="2"/>
              <a:buChar char="§"/>
            </a:pPr>
            <a:r>
              <a:rPr lang="en-US" sz="2400" dirty="0"/>
              <a:t>With countermeasures such as more sleep and antioxidant supplements</a:t>
            </a:r>
          </a:p>
          <a:p>
            <a:pPr marL="0">
              <a:buNone/>
            </a:pPr>
            <a:r>
              <a:rPr lang="en-US" sz="2600" dirty="0"/>
              <a:t>This year, it became clear we have lost those bets:</a:t>
            </a:r>
          </a:p>
          <a:p>
            <a:pPr lvl="1">
              <a:buFont typeface="Wingdings" panose="05000000000000000000" pitchFamily="2" charset="2"/>
              <a:buChar char="§"/>
            </a:pPr>
            <a:r>
              <a:rPr lang="en-US" sz="2400" dirty="0"/>
              <a:t>In April, the final report of the Kelly twins study showed 0 G and radiation problems after one year were serious, including cognitive reduction</a:t>
            </a:r>
          </a:p>
          <a:p>
            <a:pPr lvl="1">
              <a:buFont typeface="Wingdings" panose="05000000000000000000" pitchFamily="2" charset="2"/>
              <a:buChar char="§"/>
            </a:pPr>
            <a:r>
              <a:rPr lang="en-US" sz="2400" dirty="0"/>
              <a:t>In August, the first report of the new radiation test lab at Colorado State U showed unexpected reduction of responsiveness of hippocampus, and significant cognitive reduction in mice after 6 months of irradiation</a:t>
            </a:r>
          </a:p>
        </p:txBody>
      </p:sp>
      <p:sp>
        <p:nvSpPr>
          <p:cNvPr id="4" name="Footer Placeholder 3">
            <a:extLst>
              <a:ext uri="{FF2B5EF4-FFF2-40B4-BE49-F238E27FC236}">
                <a16:creationId xmlns:a16="http://schemas.microsoft.com/office/drawing/2014/main" id="{C86A453A-4E9E-4419-9C5A-BBCAC4470F1F}"/>
              </a:ext>
            </a:extLst>
          </p:cNvPr>
          <p:cNvSpPr>
            <a:spLocks noGrp="1"/>
          </p:cNvSpPr>
          <p:nvPr>
            <p:ph type="ftr" sz="quarter" idx="11"/>
          </p:nvPr>
        </p:nvSpPr>
        <p:spPr/>
        <p:txBody>
          <a:bodyPr/>
          <a:lstStyle/>
          <a:p>
            <a:r>
              <a:rPr lang="en-US"/>
              <a:t>Propulsion Requirements for Future Generation Space Habitats - AIAA P&amp;E 2019</a:t>
            </a:r>
          </a:p>
        </p:txBody>
      </p:sp>
      <p:sp>
        <p:nvSpPr>
          <p:cNvPr id="5" name="Slide Number Placeholder 4">
            <a:extLst>
              <a:ext uri="{FF2B5EF4-FFF2-40B4-BE49-F238E27FC236}">
                <a16:creationId xmlns:a16="http://schemas.microsoft.com/office/drawing/2014/main" id="{6ED3B0DE-018F-4322-8D3A-B7BE40EFBA1B}"/>
              </a:ext>
            </a:extLst>
          </p:cNvPr>
          <p:cNvSpPr>
            <a:spLocks noGrp="1"/>
          </p:cNvSpPr>
          <p:nvPr>
            <p:ph type="sldNum" sz="quarter" idx="12"/>
          </p:nvPr>
        </p:nvSpPr>
        <p:spPr/>
        <p:txBody>
          <a:bodyPr/>
          <a:lstStyle/>
          <a:p>
            <a:fld id="{EF9A8AEA-540E-44A2-9526-185D4C8E957D}" type="slidenum">
              <a:rPr lang="en-US" smtClean="0"/>
              <a:t>5</a:t>
            </a:fld>
            <a:endParaRPr lang="en-US"/>
          </a:p>
        </p:txBody>
      </p:sp>
    </p:spTree>
    <p:extLst>
      <p:ext uri="{BB962C8B-B14F-4D97-AF65-F5344CB8AC3E}">
        <p14:creationId xmlns:p14="http://schemas.microsoft.com/office/powerpoint/2010/main" val="158918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B506-4521-467B-9284-D9080B42564C}"/>
              </a:ext>
            </a:extLst>
          </p:cNvPr>
          <p:cNvSpPr>
            <a:spLocks noGrp="1"/>
          </p:cNvSpPr>
          <p:nvPr>
            <p:ph type="title"/>
          </p:nvPr>
        </p:nvSpPr>
        <p:spPr/>
        <p:txBody>
          <a:bodyPr/>
          <a:lstStyle/>
          <a:p>
            <a:r>
              <a:rPr lang="en-US" dirty="0"/>
              <a:t>Next Generation Space Habitats</a:t>
            </a:r>
          </a:p>
        </p:txBody>
      </p:sp>
      <p:sp>
        <p:nvSpPr>
          <p:cNvPr id="3" name="Content Placeholder 2">
            <a:extLst>
              <a:ext uri="{FF2B5EF4-FFF2-40B4-BE49-F238E27FC236}">
                <a16:creationId xmlns:a16="http://schemas.microsoft.com/office/drawing/2014/main" id="{33F4144A-FEA5-41DB-82E2-567BC7817110}"/>
              </a:ext>
            </a:extLst>
          </p:cNvPr>
          <p:cNvSpPr>
            <a:spLocks noGrp="1"/>
          </p:cNvSpPr>
          <p:nvPr>
            <p:ph idx="1"/>
          </p:nvPr>
        </p:nvSpPr>
        <p:spPr/>
        <p:txBody>
          <a:bodyPr>
            <a:normAutofit/>
          </a:bodyPr>
          <a:lstStyle/>
          <a:p>
            <a:r>
              <a:rPr lang="en-US" sz="2400" dirty="0"/>
              <a:t>Key requirements for next generation:</a:t>
            </a:r>
          </a:p>
          <a:p>
            <a:endParaRPr lang="en-US" sz="800" dirty="0"/>
          </a:p>
          <a:p>
            <a:pPr lvl="1">
              <a:buFont typeface="Wingdings" panose="05000000000000000000" pitchFamily="2" charset="2"/>
              <a:buChar char="§"/>
            </a:pPr>
            <a:r>
              <a:rPr lang="en-US" sz="2400" dirty="0"/>
              <a:t>Crews maintained healthy for 2 years or more</a:t>
            </a:r>
          </a:p>
          <a:p>
            <a:pPr lvl="1">
              <a:buFont typeface="Wingdings" panose="05000000000000000000" pitchFamily="2" charset="2"/>
              <a:buChar char="§"/>
            </a:pPr>
            <a:r>
              <a:rPr lang="en-US" sz="2400" dirty="0"/>
              <a:t>Rotational gravity of 1 G or possibly 0.75 G</a:t>
            </a:r>
          </a:p>
          <a:p>
            <a:pPr lvl="2">
              <a:buFont typeface="Wingdings" panose="05000000000000000000" pitchFamily="2" charset="2"/>
              <a:buChar char="§"/>
            </a:pPr>
            <a:r>
              <a:rPr lang="en-US" sz="2400" dirty="0"/>
              <a:t>Lower G levels too risky until clear human test results</a:t>
            </a:r>
          </a:p>
          <a:p>
            <a:pPr lvl="1">
              <a:buFont typeface="Wingdings" panose="05000000000000000000" pitchFamily="2" charset="2"/>
              <a:buChar char="§"/>
            </a:pPr>
            <a:r>
              <a:rPr lang="en-US" sz="2400" dirty="0"/>
              <a:t>Shielding to reduce cosmic radiation to 1/5 unshielded rate</a:t>
            </a:r>
          </a:p>
          <a:p>
            <a:pPr lvl="2">
              <a:buFont typeface="Wingdings" panose="05000000000000000000" pitchFamily="2" charset="2"/>
              <a:buChar char="§"/>
            </a:pPr>
            <a:r>
              <a:rPr lang="en-US" sz="2400" dirty="0"/>
              <a:t>Dosage after 2 year mission equivalent to 4.8 months unshielded</a:t>
            </a:r>
          </a:p>
          <a:p>
            <a:pPr lvl="1">
              <a:buFont typeface="Wingdings" panose="05000000000000000000" pitchFamily="2" charset="2"/>
              <a:buChar char="§"/>
            </a:pPr>
            <a:r>
              <a:rPr lang="en-US" sz="2400" dirty="0"/>
              <a:t>Strong redundancy to manage early system failures</a:t>
            </a:r>
          </a:p>
          <a:p>
            <a:pPr lvl="1">
              <a:buFont typeface="Wingdings" panose="05000000000000000000" pitchFamily="2" charset="2"/>
              <a:buChar char="§"/>
            </a:pPr>
            <a:r>
              <a:rPr lang="en-US" sz="2400" dirty="0"/>
              <a:t>Initial maximum 5,000 ton mass for launcher limits</a:t>
            </a:r>
          </a:p>
          <a:p>
            <a:pPr lvl="1">
              <a:buFont typeface="Wingdings" panose="05000000000000000000" pitchFamily="2" charset="2"/>
              <a:buChar char="§"/>
            </a:pPr>
            <a:r>
              <a:rPr lang="en-US" sz="2400" dirty="0"/>
              <a:t>Notional crew size: 16 to 32 people, expandable to 100+</a:t>
            </a:r>
          </a:p>
        </p:txBody>
      </p:sp>
      <p:sp>
        <p:nvSpPr>
          <p:cNvPr id="4" name="Slide Number Placeholder 3">
            <a:extLst>
              <a:ext uri="{FF2B5EF4-FFF2-40B4-BE49-F238E27FC236}">
                <a16:creationId xmlns:a16="http://schemas.microsoft.com/office/drawing/2014/main" id="{44904509-B54A-425D-B64F-E8D4F8871560}"/>
              </a:ext>
            </a:extLst>
          </p:cNvPr>
          <p:cNvSpPr>
            <a:spLocks noGrp="1"/>
          </p:cNvSpPr>
          <p:nvPr>
            <p:ph type="sldNum" sz="quarter" idx="12"/>
          </p:nvPr>
        </p:nvSpPr>
        <p:spPr/>
        <p:txBody>
          <a:bodyPr/>
          <a:lstStyle/>
          <a:p>
            <a:fld id="{EF9A8AEA-540E-44A2-9526-185D4C8E957D}" type="slidenum">
              <a:rPr lang="en-US" smtClean="0"/>
              <a:t>6</a:t>
            </a:fld>
            <a:endParaRPr lang="en-US"/>
          </a:p>
        </p:txBody>
      </p:sp>
      <p:sp>
        <p:nvSpPr>
          <p:cNvPr id="5" name="Footer Placeholder 4">
            <a:extLst>
              <a:ext uri="{FF2B5EF4-FFF2-40B4-BE49-F238E27FC236}">
                <a16:creationId xmlns:a16="http://schemas.microsoft.com/office/drawing/2014/main" id="{53589C09-9576-464B-8A67-140FC32AEA5F}"/>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419467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CB70-8DF1-4BA0-BB43-A3D90F55A3ED}"/>
              </a:ext>
            </a:extLst>
          </p:cNvPr>
          <p:cNvSpPr>
            <a:spLocks noGrp="1"/>
          </p:cNvSpPr>
          <p:nvPr>
            <p:ph type="title"/>
          </p:nvPr>
        </p:nvSpPr>
        <p:spPr/>
        <p:txBody>
          <a:bodyPr>
            <a:normAutofit/>
          </a:bodyPr>
          <a:lstStyle/>
          <a:p>
            <a:r>
              <a:rPr lang="en-US" dirty="0"/>
              <a:t>Previous Habitat Concepts </a:t>
            </a:r>
            <a:br>
              <a:rPr lang="en-US" dirty="0"/>
            </a:br>
            <a:r>
              <a:rPr lang="en-US" dirty="0"/>
              <a:t>with Rotational Gravity</a:t>
            </a:r>
          </a:p>
        </p:txBody>
      </p:sp>
      <p:sp>
        <p:nvSpPr>
          <p:cNvPr id="3" name="Content Placeholder 2">
            <a:extLst>
              <a:ext uri="{FF2B5EF4-FFF2-40B4-BE49-F238E27FC236}">
                <a16:creationId xmlns:a16="http://schemas.microsoft.com/office/drawing/2014/main" id="{C374DD23-D151-478D-8C33-B127768847C9}"/>
              </a:ext>
            </a:extLst>
          </p:cNvPr>
          <p:cNvSpPr>
            <a:spLocks noGrp="1"/>
          </p:cNvSpPr>
          <p:nvPr>
            <p:ph idx="1"/>
          </p:nvPr>
        </p:nvSpPr>
        <p:spPr/>
        <p:txBody>
          <a:bodyPr>
            <a:normAutofit/>
          </a:bodyPr>
          <a:lstStyle/>
          <a:p>
            <a:r>
              <a:rPr lang="en-US" sz="2400" dirty="0"/>
              <a:t>Consider four previous habitat concepts with rotational gravity:</a:t>
            </a:r>
          </a:p>
          <a:p>
            <a:pPr lvl="1">
              <a:buFont typeface="Wingdings" panose="05000000000000000000" pitchFamily="2" charset="2"/>
              <a:buChar char="§"/>
            </a:pPr>
            <a:r>
              <a:rPr lang="en-US" sz="2400" dirty="0"/>
              <a:t>Space Wheel of Wernher von Braun, 1956</a:t>
            </a:r>
          </a:p>
          <a:p>
            <a:pPr lvl="1">
              <a:buFont typeface="Wingdings" panose="05000000000000000000" pitchFamily="2" charset="2"/>
              <a:buChar char="§"/>
            </a:pPr>
            <a:r>
              <a:rPr lang="en-US" sz="2400" dirty="0"/>
              <a:t>Stanford Torus, 1975</a:t>
            </a:r>
          </a:p>
          <a:p>
            <a:pPr lvl="1">
              <a:buFont typeface="Wingdings" panose="05000000000000000000" pitchFamily="2" charset="2"/>
              <a:buChar char="§"/>
            </a:pPr>
            <a:r>
              <a:rPr lang="en-US" sz="2400" dirty="0"/>
              <a:t>Gerard O'Neill cylinders, 1976</a:t>
            </a:r>
          </a:p>
          <a:p>
            <a:pPr lvl="1">
              <a:buFont typeface="Wingdings" panose="05000000000000000000" pitchFamily="2" charset="2"/>
              <a:buChar char="§"/>
            </a:pPr>
            <a:r>
              <a:rPr lang="en-US" sz="2400" dirty="0"/>
              <a:t>Nautilus-x of Mark </a:t>
            </a:r>
            <a:r>
              <a:rPr lang="en-US" sz="2400" dirty="0" err="1"/>
              <a:t>Holderman</a:t>
            </a:r>
            <a:r>
              <a:rPr lang="en-US" sz="2400" dirty="0"/>
              <a:t> and Edward Henderson at NASA, 2011</a:t>
            </a:r>
          </a:p>
          <a:p>
            <a:r>
              <a:rPr lang="en-US" sz="2400" dirty="0"/>
              <a:t>The first three are all based on very large monolithic habitable volumes.</a:t>
            </a:r>
          </a:p>
          <a:p>
            <a:r>
              <a:rPr lang="en-US" sz="2400" dirty="0"/>
              <a:t>They are out of reach for the foreseeable future due to excessive mass and difficulty of assembling in space from thousands of curved pieces.</a:t>
            </a:r>
          </a:p>
          <a:p>
            <a:r>
              <a:rPr lang="en-US" sz="2400" dirty="0"/>
              <a:t>The Nautilus-x is more practical in scale, but faces other challenges.</a:t>
            </a:r>
          </a:p>
        </p:txBody>
      </p:sp>
      <p:sp>
        <p:nvSpPr>
          <p:cNvPr id="4" name="Slide Number Placeholder 3">
            <a:extLst>
              <a:ext uri="{FF2B5EF4-FFF2-40B4-BE49-F238E27FC236}">
                <a16:creationId xmlns:a16="http://schemas.microsoft.com/office/drawing/2014/main" id="{73D1C474-689E-45E9-AB4D-2B1403DE88A5}"/>
              </a:ext>
            </a:extLst>
          </p:cNvPr>
          <p:cNvSpPr>
            <a:spLocks noGrp="1"/>
          </p:cNvSpPr>
          <p:nvPr>
            <p:ph type="sldNum" sz="quarter" idx="12"/>
          </p:nvPr>
        </p:nvSpPr>
        <p:spPr/>
        <p:txBody>
          <a:bodyPr/>
          <a:lstStyle/>
          <a:p>
            <a:fld id="{EF9A8AEA-540E-44A2-9526-185D4C8E957D}" type="slidenum">
              <a:rPr lang="en-US" smtClean="0"/>
              <a:t>7</a:t>
            </a:fld>
            <a:endParaRPr lang="en-US"/>
          </a:p>
        </p:txBody>
      </p:sp>
      <p:sp>
        <p:nvSpPr>
          <p:cNvPr id="5" name="Footer Placeholder 4">
            <a:extLst>
              <a:ext uri="{FF2B5EF4-FFF2-40B4-BE49-F238E27FC236}">
                <a16:creationId xmlns:a16="http://schemas.microsoft.com/office/drawing/2014/main" id="{CD9C75B9-765B-4880-A1A1-2B9FB64D5B7F}"/>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278095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B983-CA8C-4A3E-BF64-89FA170E32A0}"/>
              </a:ext>
            </a:extLst>
          </p:cNvPr>
          <p:cNvSpPr>
            <a:spLocks noGrp="1"/>
          </p:cNvSpPr>
          <p:nvPr>
            <p:ph type="title"/>
          </p:nvPr>
        </p:nvSpPr>
        <p:spPr>
          <a:xfrm>
            <a:off x="457200" y="594359"/>
            <a:ext cx="3200400" cy="1428751"/>
          </a:xfrm>
        </p:spPr>
        <p:txBody>
          <a:bodyPr/>
          <a:lstStyle/>
          <a:p>
            <a:r>
              <a:rPr lang="en-US" dirty="0"/>
              <a:t>Von Braun </a:t>
            </a:r>
            <a:br>
              <a:rPr lang="en-US" dirty="0"/>
            </a:br>
            <a:r>
              <a:rPr lang="en-US" dirty="0"/>
              <a:t>Space Wheel</a:t>
            </a:r>
          </a:p>
        </p:txBody>
      </p:sp>
      <p:pic>
        <p:nvPicPr>
          <p:cNvPr id="7" name="Content Placeholder 6">
            <a:extLst>
              <a:ext uri="{FF2B5EF4-FFF2-40B4-BE49-F238E27FC236}">
                <a16:creationId xmlns:a16="http://schemas.microsoft.com/office/drawing/2014/main" id="{59BEEBBE-5D5F-41A8-8C69-7534E85BB1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950" y="101884"/>
            <a:ext cx="7909560" cy="6641815"/>
          </a:xfrm>
        </p:spPr>
      </p:pic>
      <p:sp>
        <p:nvSpPr>
          <p:cNvPr id="4" name="Text Placeholder 3">
            <a:extLst>
              <a:ext uri="{FF2B5EF4-FFF2-40B4-BE49-F238E27FC236}">
                <a16:creationId xmlns:a16="http://schemas.microsoft.com/office/drawing/2014/main" id="{98B70E71-A038-42D6-8025-08450751CD14}"/>
              </a:ext>
            </a:extLst>
          </p:cNvPr>
          <p:cNvSpPr>
            <a:spLocks noGrp="1"/>
          </p:cNvSpPr>
          <p:nvPr>
            <p:ph type="body" sz="half" idx="2"/>
          </p:nvPr>
        </p:nvSpPr>
        <p:spPr>
          <a:xfrm>
            <a:off x="457200" y="2160270"/>
            <a:ext cx="3200400" cy="4144934"/>
          </a:xfrm>
        </p:spPr>
        <p:txBody>
          <a:bodyPr>
            <a:noAutofit/>
          </a:bodyPr>
          <a:lstStyle/>
          <a:p>
            <a:r>
              <a:rPr lang="en-US" sz="2000" dirty="0"/>
              <a:t>Proposals from 76 meter diameter to 2 km diameter.</a:t>
            </a:r>
          </a:p>
          <a:p>
            <a:r>
              <a:rPr lang="en-US" sz="2000" dirty="0"/>
              <a:t>Larger versions have estimated mass in the 5 million ton range.</a:t>
            </a:r>
          </a:p>
          <a:p>
            <a:r>
              <a:rPr lang="en-US" sz="2000" dirty="0"/>
              <a:t>All versions require complicated construction in space</a:t>
            </a:r>
          </a:p>
          <a:p>
            <a:r>
              <a:rPr lang="en-US" sz="2000" dirty="0"/>
              <a:t>Large monolithic pressurized volume must be completed, tested, and filled with atmosphere before first residents move in</a:t>
            </a:r>
          </a:p>
        </p:txBody>
      </p:sp>
      <p:sp>
        <p:nvSpPr>
          <p:cNvPr id="5" name="Slide Number Placeholder 4">
            <a:extLst>
              <a:ext uri="{FF2B5EF4-FFF2-40B4-BE49-F238E27FC236}">
                <a16:creationId xmlns:a16="http://schemas.microsoft.com/office/drawing/2014/main" id="{1A5AB8A3-F884-4BAE-8D44-ACA87D04BF6C}"/>
              </a:ext>
            </a:extLst>
          </p:cNvPr>
          <p:cNvSpPr>
            <a:spLocks noGrp="1"/>
          </p:cNvSpPr>
          <p:nvPr>
            <p:ph type="sldNum" sz="quarter" idx="12"/>
          </p:nvPr>
        </p:nvSpPr>
        <p:spPr/>
        <p:txBody>
          <a:bodyPr/>
          <a:lstStyle/>
          <a:p>
            <a:fld id="{EF9A8AEA-540E-44A2-9526-185D4C8E957D}" type="slidenum">
              <a:rPr lang="en-US" smtClean="0"/>
              <a:t>8</a:t>
            </a:fld>
            <a:endParaRPr lang="en-US"/>
          </a:p>
        </p:txBody>
      </p:sp>
      <p:sp>
        <p:nvSpPr>
          <p:cNvPr id="8" name="Footer Placeholder 7">
            <a:extLst>
              <a:ext uri="{FF2B5EF4-FFF2-40B4-BE49-F238E27FC236}">
                <a16:creationId xmlns:a16="http://schemas.microsoft.com/office/drawing/2014/main" id="{D60FAD34-EE83-49A2-A09F-684BF035DE78}"/>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69148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961-7AC5-407F-A8FA-6EB9B12BBA66}"/>
              </a:ext>
            </a:extLst>
          </p:cNvPr>
          <p:cNvSpPr>
            <a:spLocks noGrp="1"/>
          </p:cNvSpPr>
          <p:nvPr>
            <p:ph type="title"/>
          </p:nvPr>
        </p:nvSpPr>
        <p:spPr>
          <a:xfrm>
            <a:off x="457200" y="594359"/>
            <a:ext cx="3200400" cy="2045971"/>
          </a:xfrm>
        </p:spPr>
        <p:txBody>
          <a:bodyPr/>
          <a:lstStyle/>
          <a:p>
            <a:r>
              <a:rPr lang="en-US" dirty="0"/>
              <a:t>Stanford Torus</a:t>
            </a:r>
          </a:p>
        </p:txBody>
      </p:sp>
      <p:pic>
        <p:nvPicPr>
          <p:cNvPr id="7" name="Content Placeholder 6">
            <a:extLst>
              <a:ext uri="{FF2B5EF4-FFF2-40B4-BE49-F238E27FC236}">
                <a16:creationId xmlns:a16="http://schemas.microsoft.com/office/drawing/2014/main" id="{9F74294A-EC41-446D-AC44-0B7DAA5447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470" y="259723"/>
            <a:ext cx="7722600" cy="6091201"/>
          </a:xfrm>
        </p:spPr>
      </p:pic>
      <p:sp>
        <p:nvSpPr>
          <p:cNvPr id="4" name="Text Placeholder 3">
            <a:extLst>
              <a:ext uri="{FF2B5EF4-FFF2-40B4-BE49-F238E27FC236}">
                <a16:creationId xmlns:a16="http://schemas.microsoft.com/office/drawing/2014/main" id="{A3F6EDDE-7479-4335-B9BE-0F080D350CCA}"/>
              </a:ext>
            </a:extLst>
          </p:cNvPr>
          <p:cNvSpPr>
            <a:spLocks noGrp="1"/>
          </p:cNvSpPr>
          <p:nvPr>
            <p:ph type="body" sz="half" idx="2"/>
          </p:nvPr>
        </p:nvSpPr>
        <p:spPr/>
        <p:txBody>
          <a:bodyPr>
            <a:normAutofit/>
          </a:bodyPr>
          <a:lstStyle/>
          <a:p>
            <a:r>
              <a:rPr lang="en-US" sz="2000" dirty="0"/>
              <a:t>Diameter of 1.8 km</a:t>
            </a:r>
          </a:p>
          <a:p>
            <a:r>
              <a:rPr lang="en-US" sz="2000" dirty="0"/>
              <a:t>Habitat for 10,000 people</a:t>
            </a:r>
          </a:p>
          <a:p>
            <a:r>
              <a:rPr lang="en-US" sz="2000" dirty="0"/>
              <a:t>Mass of 10 million tons</a:t>
            </a:r>
          </a:p>
          <a:p>
            <a:r>
              <a:rPr lang="en-US" sz="2000" dirty="0"/>
              <a:t>Rotates at 1 rpm</a:t>
            </a:r>
          </a:p>
          <a:p>
            <a:r>
              <a:rPr lang="en-US" sz="2000" dirty="0"/>
              <a:t>Shielding by 1.7 meters of lunar soil</a:t>
            </a:r>
          </a:p>
        </p:txBody>
      </p:sp>
      <p:sp>
        <p:nvSpPr>
          <p:cNvPr id="5" name="Slide Number Placeholder 4">
            <a:extLst>
              <a:ext uri="{FF2B5EF4-FFF2-40B4-BE49-F238E27FC236}">
                <a16:creationId xmlns:a16="http://schemas.microsoft.com/office/drawing/2014/main" id="{85C84710-7C8E-4406-89C9-5603D5B9EA81}"/>
              </a:ext>
            </a:extLst>
          </p:cNvPr>
          <p:cNvSpPr>
            <a:spLocks noGrp="1"/>
          </p:cNvSpPr>
          <p:nvPr>
            <p:ph type="sldNum" sz="quarter" idx="12"/>
          </p:nvPr>
        </p:nvSpPr>
        <p:spPr/>
        <p:txBody>
          <a:bodyPr/>
          <a:lstStyle/>
          <a:p>
            <a:fld id="{EF9A8AEA-540E-44A2-9526-185D4C8E957D}" type="slidenum">
              <a:rPr lang="en-US" smtClean="0"/>
              <a:t>9</a:t>
            </a:fld>
            <a:endParaRPr lang="en-US"/>
          </a:p>
        </p:txBody>
      </p:sp>
      <p:sp>
        <p:nvSpPr>
          <p:cNvPr id="8" name="Footer Placeholder 7">
            <a:extLst>
              <a:ext uri="{FF2B5EF4-FFF2-40B4-BE49-F238E27FC236}">
                <a16:creationId xmlns:a16="http://schemas.microsoft.com/office/drawing/2014/main" id="{C9A4A350-E9D8-4FEB-ABCE-3C53844AB881}"/>
              </a:ext>
            </a:extLst>
          </p:cNvPr>
          <p:cNvSpPr>
            <a:spLocks noGrp="1"/>
          </p:cNvSpPr>
          <p:nvPr>
            <p:ph type="ftr" sz="quarter" idx="11"/>
          </p:nvPr>
        </p:nvSpPr>
        <p:spPr/>
        <p:txBody>
          <a:bodyPr/>
          <a:lstStyle/>
          <a:p>
            <a:r>
              <a:rPr lang="en-US"/>
              <a:t>Propulsion Requirements for Future Generation Space Habitats - AIAA P&amp;E 2019</a:t>
            </a:r>
          </a:p>
        </p:txBody>
      </p:sp>
    </p:spTree>
    <p:extLst>
      <p:ext uri="{BB962C8B-B14F-4D97-AF65-F5344CB8AC3E}">
        <p14:creationId xmlns:p14="http://schemas.microsoft.com/office/powerpoint/2010/main" val="381768277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31908</TotalTime>
  <Words>2386</Words>
  <Application>Microsoft Office PowerPoint</Application>
  <PresentationFormat>Widescreen</PresentationFormat>
  <Paragraphs>262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Wingdings</vt:lpstr>
      <vt:lpstr>Retrospect</vt:lpstr>
      <vt:lpstr>Propulsion Requirements for Future Generation Space Habitats</vt:lpstr>
      <vt:lpstr>The Questions</vt:lpstr>
      <vt:lpstr>Locations for Transfer Requirements</vt:lpstr>
      <vt:lpstr>Transfer Velocity Requirements</vt:lpstr>
      <vt:lpstr>New Results Drive New Requirements</vt:lpstr>
      <vt:lpstr>Next Generation Space Habitats</vt:lpstr>
      <vt:lpstr>Previous Habitat Concepts  with Rotational Gravity</vt:lpstr>
      <vt:lpstr>Von Braun  Space Wheel</vt:lpstr>
      <vt:lpstr>Stanford Torus</vt:lpstr>
      <vt:lpstr>O’Neill Cylinders</vt:lpstr>
      <vt:lpstr>NASA Nautilus-x</vt:lpstr>
      <vt:lpstr>Responding to the Challenge with a Modular Ring Habitat, the ModRing</vt:lpstr>
      <vt:lpstr>The ModRing Habitat</vt:lpstr>
      <vt:lpstr>Closer View of ModRing</vt:lpstr>
      <vt:lpstr>Pair of Habitation Modules (Down is Down!)</vt:lpstr>
      <vt:lpstr>Growth Example to 36+3 Modules</vt:lpstr>
      <vt:lpstr>Closer View of Growth ModRing</vt:lpstr>
      <vt:lpstr>Habitat Module, and Module in Fairing</vt:lpstr>
      <vt:lpstr>Structural Ring Element And Six Elements in Fairing</vt:lpstr>
      <vt:lpstr>Perimeter Access Ring Element</vt:lpstr>
      <vt:lpstr>Radial Access Tube Element And Four Elements in Fairing</vt:lpstr>
      <vt:lpstr>Assembly Tug Semi-Autonomous Spacecraft</vt:lpstr>
      <vt:lpstr>Double Walls for Shielding Pellets</vt:lpstr>
      <vt:lpstr>Polyethylene Shielding</vt:lpstr>
      <vt:lpstr>Compact ModRing with 0.75 G</vt:lpstr>
      <vt:lpstr>Compact ModRing24 with 4 + 2 Modules</vt:lpstr>
      <vt:lpstr>Propulsion Alternatives for Transfer of ModRing to Lunar and Mars Orbits</vt:lpstr>
      <vt:lpstr>Example Electric Propulsion Stage: Maxar PPE</vt:lpstr>
      <vt:lpstr>Conceptual Electric Propulsion Stage</vt:lpstr>
      <vt:lpstr>Transit Times for ModRing to  Lunar and Mars Orbits</vt:lpstr>
      <vt:lpstr>Conclusions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Propulsion Requirements for Future Generation Space Habitats</dc:title>
  <dc:creator>Ken MacLeod</dc:creator>
  <cp:lastModifiedBy>Ken MacLeod</cp:lastModifiedBy>
  <cp:revision>123</cp:revision>
  <dcterms:created xsi:type="dcterms:W3CDTF">2019-08-04T06:06:11Z</dcterms:created>
  <dcterms:modified xsi:type="dcterms:W3CDTF">2019-08-26T17:43:53Z</dcterms:modified>
</cp:coreProperties>
</file>