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Lst>
  <p:notesMasterIdLst>
    <p:notesMasterId r:id="rId16"/>
  </p:notesMasterIdLst>
  <p:sldIdLst>
    <p:sldId id="256" r:id="rId2"/>
    <p:sldId id="257" r:id="rId3"/>
    <p:sldId id="258" r:id="rId4"/>
    <p:sldId id="260" r:id="rId5"/>
    <p:sldId id="262" r:id="rId6"/>
    <p:sldId id="264" r:id="rId7"/>
    <p:sldId id="265" r:id="rId8"/>
    <p:sldId id="266" r:id="rId9"/>
    <p:sldId id="267" r:id="rId10"/>
    <p:sldId id="269" r:id="rId11"/>
    <p:sldId id="270" r:id="rId12"/>
    <p:sldId id="271" r:id="rId13"/>
    <p:sldId id="272" r:id="rId14"/>
    <p:sldId id="273"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6C7028-3AB7-4BA7-8B0A-A4FB3813D52B}" type="datetimeFigureOut">
              <a:rPr lang="en-US" smtClean="0"/>
              <a:t>7/21/2016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CE01D5-6462-41EC-901A-E70ED82B0AB4}" type="slidenum">
              <a:rPr lang="en-US" smtClean="0"/>
              <a:t>‹#›</a:t>
            </a:fld>
            <a:endParaRPr lang="en-US"/>
          </a:p>
        </p:txBody>
      </p:sp>
    </p:spTree>
    <p:extLst>
      <p:ext uri="{BB962C8B-B14F-4D97-AF65-F5344CB8AC3E}">
        <p14:creationId xmlns:p14="http://schemas.microsoft.com/office/powerpoint/2010/main" val="3549208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BB9BB1B-C1B2-4B93-BD5C-912AEAD7BE6F}" type="datetime1">
              <a:rPr lang="en-US" smtClean="0"/>
              <a:t>7/21/2016</a:t>
            </a:fld>
            <a:endParaRPr lang="en-US" dirty="0"/>
          </a:p>
        </p:txBody>
      </p:sp>
      <p:sp>
        <p:nvSpPr>
          <p:cNvPr id="5" name="Footer Placeholder 4"/>
          <p:cNvSpPr>
            <a:spLocks noGrp="1"/>
          </p:cNvSpPr>
          <p:nvPr>
            <p:ph type="ftr" sz="quarter" idx="11"/>
          </p:nvPr>
        </p:nvSpPr>
        <p:spPr/>
        <p:txBody>
          <a:bodyPr/>
          <a:lstStyle/>
          <a:p>
            <a:r>
              <a:rPr lang="en-US"/>
              <a:t>of 14 slides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88AA49-CB4A-46DB-9D55-4C925D1270BB}" type="datetime1">
              <a:rPr lang="en-US" smtClean="0"/>
              <a:t>7/21/2016</a:t>
            </a:fld>
            <a:endParaRPr lang="en-US" dirty="0"/>
          </a:p>
        </p:txBody>
      </p:sp>
      <p:sp>
        <p:nvSpPr>
          <p:cNvPr id="6" name="Footer Placeholder 5"/>
          <p:cNvSpPr>
            <a:spLocks noGrp="1"/>
          </p:cNvSpPr>
          <p:nvPr>
            <p:ph type="ftr" sz="quarter" idx="11"/>
          </p:nvPr>
        </p:nvSpPr>
        <p:spPr/>
        <p:txBody>
          <a:bodyPr/>
          <a:lstStyle/>
          <a:p>
            <a:r>
              <a:rPr lang="en-US"/>
              <a:t>of 14 slides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F95BAD-359E-4C7C-A992-DEAE644E4A30}" type="datetime1">
              <a:rPr lang="en-US" smtClean="0"/>
              <a:t>7/21/2016</a:t>
            </a:fld>
            <a:endParaRPr lang="en-US" dirty="0"/>
          </a:p>
        </p:txBody>
      </p:sp>
      <p:sp>
        <p:nvSpPr>
          <p:cNvPr id="6" name="Footer Placeholder 5"/>
          <p:cNvSpPr>
            <a:spLocks noGrp="1"/>
          </p:cNvSpPr>
          <p:nvPr>
            <p:ph type="ftr" sz="quarter" idx="11"/>
          </p:nvPr>
        </p:nvSpPr>
        <p:spPr/>
        <p:txBody>
          <a:bodyPr/>
          <a:lstStyle/>
          <a:p>
            <a:r>
              <a:rPr lang="en-US"/>
              <a:t>of 14 slides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3C73AD-88CF-47EF-8FAD-F95988C9FD01}" type="datetime1">
              <a:rPr lang="en-US" smtClean="0"/>
              <a:t>7/21/2016</a:t>
            </a:fld>
            <a:endParaRPr lang="en-US" dirty="0"/>
          </a:p>
        </p:txBody>
      </p:sp>
      <p:sp>
        <p:nvSpPr>
          <p:cNvPr id="6" name="Footer Placeholder 5"/>
          <p:cNvSpPr>
            <a:spLocks noGrp="1"/>
          </p:cNvSpPr>
          <p:nvPr>
            <p:ph type="ftr" sz="quarter" idx="11"/>
          </p:nvPr>
        </p:nvSpPr>
        <p:spPr/>
        <p:txBody>
          <a:bodyPr/>
          <a:lstStyle/>
          <a:p>
            <a:r>
              <a:rPr lang="en-US"/>
              <a:t>of 14 slides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9787ACF-1597-459D-88DE-856053C9F227}" type="datetime1">
              <a:rPr lang="en-US" smtClean="0"/>
              <a:t>7/21/2016</a:t>
            </a:fld>
            <a:endParaRPr lang="en-US" dirty="0"/>
          </a:p>
        </p:txBody>
      </p:sp>
      <p:sp>
        <p:nvSpPr>
          <p:cNvPr id="6" name="Footer Placeholder 5"/>
          <p:cNvSpPr>
            <a:spLocks noGrp="1"/>
          </p:cNvSpPr>
          <p:nvPr>
            <p:ph type="ftr" sz="quarter" idx="11"/>
          </p:nvPr>
        </p:nvSpPr>
        <p:spPr/>
        <p:txBody>
          <a:bodyPr/>
          <a:lstStyle/>
          <a:p>
            <a:r>
              <a:rPr lang="en-US"/>
              <a:t>of 14 slides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26D1F692-042E-4261-9A63-625988A3AAA3}" type="datetime1">
              <a:rPr lang="en-US" smtClean="0"/>
              <a:t>7/21/2016</a:t>
            </a:fld>
            <a:endParaRPr lang="en-US" dirty="0"/>
          </a:p>
        </p:txBody>
      </p:sp>
      <p:sp>
        <p:nvSpPr>
          <p:cNvPr id="4" name="Footer Placeholder 3"/>
          <p:cNvSpPr>
            <a:spLocks noGrp="1"/>
          </p:cNvSpPr>
          <p:nvPr>
            <p:ph type="ftr" sz="quarter" idx="11"/>
          </p:nvPr>
        </p:nvSpPr>
        <p:spPr/>
        <p:txBody>
          <a:bodyPr/>
          <a:lstStyle/>
          <a:p>
            <a:r>
              <a:rPr lang="en-US"/>
              <a:t>of 14 slides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15CAD2B1-14C6-4F73-B741-F0AA62F9B9B4}" type="datetime1">
              <a:rPr lang="en-US" smtClean="0"/>
              <a:t>7/21/2016</a:t>
            </a:fld>
            <a:endParaRPr lang="en-US" dirty="0"/>
          </a:p>
        </p:txBody>
      </p:sp>
      <p:sp>
        <p:nvSpPr>
          <p:cNvPr id="4" name="Footer Placeholder 3"/>
          <p:cNvSpPr>
            <a:spLocks noGrp="1"/>
          </p:cNvSpPr>
          <p:nvPr>
            <p:ph type="ftr" sz="quarter" idx="11"/>
          </p:nvPr>
        </p:nvSpPr>
        <p:spPr/>
        <p:txBody>
          <a:bodyPr/>
          <a:lstStyle/>
          <a:p>
            <a:r>
              <a:rPr lang="en-US"/>
              <a:t>of 14 slides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199568-E3E1-4DCF-BA79-6057C750CFB3}" type="datetime1">
              <a:rPr lang="en-US" smtClean="0"/>
              <a:t>7/21/2016</a:t>
            </a:fld>
            <a:endParaRPr lang="en-US" dirty="0"/>
          </a:p>
        </p:txBody>
      </p:sp>
      <p:sp>
        <p:nvSpPr>
          <p:cNvPr id="5" name="Footer Placeholder 4"/>
          <p:cNvSpPr>
            <a:spLocks noGrp="1"/>
          </p:cNvSpPr>
          <p:nvPr>
            <p:ph type="ftr" sz="quarter" idx="11"/>
          </p:nvPr>
        </p:nvSpPr>
        <p:spPr/>
        <p:txBody>
          <a:bodyPr/>
          <a:lstStyle/>
          <a:p>
            <a:r>
              <a:rPr lang="en-US"/>
              <a:t>of 14 slides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9201A54-F92D-4015-A4CD-54D208FDA1F0}" type="datetime1">
              <a:rPr lang="en-US" smtClean="0"/>
              <a:t>7/21/2016</a:t>
            </a:fld>
            <a:endParaRPr lang="en-US" dirty="0"/>
          </a:p>
        </p:txBody>
      </p:sp>
      <p:sp>
        <p:nvSpPr>
          <p:cNvPr id="5" name="Footer Placeholder 4"/>
          <p:cNvSpPr>
            <a:spLocks noGrp="1"/>
          </p:cNvSpPr>
          <p:nvPr>
            <p:ph type="ftr" sz="quarter" idx="11"/>
          </p:nvPr>
        </p:nvSpPr>
        <p:spPr/>
        <p:txBody>
          <a:bodyPr/>
          <a:lstStyle/>
          <a:p>
            <a:r>
              <a:rPr lang="en-US"/>
              <a:t>of 14 slides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584CF0-C48A-4F67-85C1-05BF61C76B85}" type="datetime1">
              <a:rPr lang="en-US" smtClean="0"/>
              <a:t>7/21/2016</a:t>
            </a:fld>
            <a:endParaRPr lang="en-US" dirty="0"/>
          </a:p>
        </p:txBody>
      </p:sp>
      <p:sp>
        <p:nvSpPr>
          <p:cNvPr id="5" name="Footer Placeholder 4"/>
          <p:cNvSpPr>
            <a:spLocks noGrp="1"/>
          </p:cNvSpPr>
          <p:nvPr>
            <p:ph type="ftr" sz="quarter" idx="11"/>
          </p:nvPr>
        </p:nvSpPr>
        <p:spPr/>
        <p:txBody>
          <a:bodyPr/>
          <a:lstStyle/>
          <a:p>
            <a:r>
              <a:rPr lang="en-US"/>
              <a:t>of 14 slides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94CFA3D-0130-4586-990C-945B2DC89A3F}" type="datetime1">
              <a:rPr lang="en-US" smtClean="0"/>
              <a:t>7/21/2016</a:t>
            </a:fld>
            <a:endParaRPr lang="en-US" dirty="0"/>
          </a:p>
        </p:txBody>
      </p:sp>
      <p:sp>
        <p:nvSpPr>
          <p:cNvPr id="5" name="Footer Placeholder 4"/>
          <p:cNvSpPr>
            <a:spLocks noGrp="1"/>
          </p:cNvSpPr>
          <p:nvPr>
            <p:ph type="ftr" sz="quarter" idx="11"/>
          </p:nvPr>
        </p:nvSpPr>
        <p:spPr/>
        <p:txBody>
          <a:bodyPr/>
          <a:lstStyle/>
          <a:p>
            <a:r>
              <a:rPr lang="en-US"/>
              <a:t>of 14 slides</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FF009C4-A8AF-40D0-8070-BD5C3653C15D}" type="datetime1">
              <a:rPr lang="en-US" smtClean="0"/>
              <a:t>7/21/2016</a:t>
            </a:fld>
            <a:endParaRPr lang="en-US" dirty="0"/>
          </a:p>
        </p:txBody>
      </p:sp>
      <p:sp>
        <p:nvSpPr>
          <p:cNvPr id="6" name="Footer Placeholder 5"/>
          <p:cNvSpPr>
            <a:spLocks noGrp="1"/>
          </p:cNvSpPr>
          <p:nvPr>
            <p:ph type="ftr" sz="quarter" idx="11"/>
          </p:nvPr>
        </p:nvSpPr>
        <p:spPr/>
        <p:txBody>
          <a:bodyPr/>
          <a:lstStyle/>
          <a:p>
            <a:r>
              <a:rPr lang="en-US"/>
              <a:t>of 14 slides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506D90-BFC5-4F64-86DC-F5A76418EE8A}" type="datetime1">
              <a:rPr lang="en-US" smtClean="0"/>
              <a:t>7/21/2016</a:t>
            </a:fld>
            <a:endParaRPr lang="en-US" dirty="0"/>
          </a:p>
        </p:txBody>
      </p:sp>
      <p:sp>
        <p:nvSpPr>
          <p:cNvPr id="8" name="Footer Placeholder 7"/>
          <p:cNvSpPr>
            <a:spLocks noGrp="1"/>
          </p:cNvSpPr>
          <p:nvPr>
            <p:ph type="ftr" sz="quarter" idx="11"/>
          </p:nvPr>
        </p:nvSpPr>
        <p:spPr/>
        <p:txBody>
          <a:bodyPr/>
          <a:lstStyle/>
          <a:p>
            <a:r>
              <a:rPr lang="en-US"/>
              <a:t>of 14 slides</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F2227A0-85B1-41AC-BAD5-FA2E8DFF2DAE}" type="datetime1">
              <a:rPr lang="en-US" smtClean="0"/>
              <a:t>7/21/2016</a:t>
            </a:fld>
            <a:endParaRPr lang="en-US" dirty="0"/>
          </a:p>
        </p:txBody>
      </p:sp>
      <p:sp>
        <p:nvSpPr>
          <p:cNvPr id="4" name="Footer Placeholder 3"/>
          <p:cNvSpPr>
            <a:spLocks noGrp="1"/>
          </p:cNvSpPr>
          <p:nvPr>
            <p:ph type="ftr" sz="quarter" idx="11"/>
          </p:nvPr>
        </p:nvSpPr>
        <p:spPr/>
        <p:txBody>
          <a:bodyPr/>
          <a:lstStyle/>
          <a:p>
            <a:r>
              <a:rPr lang="en-US"/>
              <a:t>of 14 slides</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699B5D5F-3421-4AE4-993E-95AAFCC7B0AF}" type="datetime1">
              <a:rPr lang="en-US" smtClean="0"/>
              <a:t>7/21/2016</a:t>
            </a:fld>
            <a:endParaRPr lang="en-US" dirty="0"/>
          </a:p>
        </p:txBody>
      </p:sp>
      <p:sp>
        <p:nvSpPr>
          <p:cNvPr id="3" name="Footer Placeholder 2"/>
          <p:cNvSpPr>
            <a:spLocks noGrp="1"/>
          </p:cNvSpPr>
          <p:nvPr>
            <p:ph type="ftr" sz="quarter" idx="11"/>
          </p:nvPr>
        </p:nvSpPr>
        <p:spPr/>
        <p:txBody>
          <a:bodyPr/>
          <a:lstStyle/>
          <a:p>
            <a:r>
              <a:rPr lang="en-US"/>
              <a:t>of 14 slides</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82114BD-B2E4-43F6-B84E-23F50135EFBB}" type="datetime1">
              <a:rPr lang="en-US" smtClean="0"/>
              <a:t>7/21/2016</a:t>
            </a:fld>
            <a:endParaRPr lang="en-US" dirty="0"/>
          </a:p>
        </p:txBody>
      </p:sp>
      <p:sp>
        <p:nvSpPr>
          <p:cNvPr id="6" name="Footer Placeholder 5"/>
          <p:cNvSpPr>
            <a:spLocks noGrp="1"/>
          </p:cNvSpPr>
          <p:nvPr>
            <p:ph type="ftr" sz="quarter" idx="11"/>
          </p:nvPr>
        </p:nvSpPr>
        <p:spPr/>
        <p:txBody>
          <a:bodyPr/>
          <a:lstStyle/>
          <a:p>
            <a:r>
              <a:rPr lang="en-US"/>
              <a:t>of 14 slides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60FA768-28A2-4F1A-8CE4-F7FF6F3D2AD4}" type="datetime1">
              <a:rPr lang="en-US" smtClean="0"/>
              <a:t>7/21/2016</a:t>
            </a:fld>
            <a:endParaRPr lang="en-US" dirty="0"/>
          </a:p>
        </p:txBody>
      </p:sp>
      <p:sp>
        <p:nvSpPr>
          <p:cNvPr id="6" name="Footer Placeholder 5"/>
          <p:cNvSpPr>
            <a:spLocks noGrp="1"/>
          </p:cNvSpPr>
          <p:nvPr>
            <p:ph type="ftr" sz="quarter" idx="11"/>
          </p:nvPr>
        </p:nvSpPr>
        <p:spPr/>
        <p:txBody>
          <a:bodyPr/>
          <a:lstStyle/>
          <a:p>
            <a:r>
              <a:rPr lang="en-US"/>
              <a:t>of 14 slides</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1BB4D6CF-0857-4599-8A0A-ADFEA9E5664F}" type="datetime1">
              <a:rPr lang="en-US" smtClean="0"/>
              <a:t>7/21/2016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a:t>of 14 slides</a:t>
            </a:r>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apollo11plus50.com/" TargetMode="External"/><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5176" y="1241571"/>
            <a:ext cx="9314067" cy="1729528"/>
          </a:xfrm>
        </p:spPr>
        <p:txBody>
          <a:bodyPr>
            <a:normAutofit/>
          </a:bodyPr>
          <a:lstStyle/>
          <a:p>
            <a:r>
              <a:rPr lang="en-US" sz="3600" b="1" dirty="0">
                <a:solidFill>
                  <a:srgbClr val="002060"/>
                </a:solidFill>
              </a:rPr>
              <a:t>Commemorate the 50th Anniversary of </a:t>
            </a:r>
            <a:br>
              <a:rPr lang="en-US" sz="3600" dirty="0">
                <a:solidFill>
                  <a:srgbClr val="002060"/>
                </a:solidFill>
              </a:rPr>
            </a:br>
            <a:r>
              <a:rPr lang="en-US" sz="3600" b="1" dirty="0">
                <a:solidFill>
                  <a:srgbClr val="002060"/>
                </a:solidFill>
              </a:rPr>
              <a:t>the Apollo 11 Moon Landing</a:t>
            </a:r>
            <a:br>
              <a:rPr lang="en-US" sz="3600" dirty="0">
                <a:solidFill>
                  <a:srgbClr val="002060"/>
                </a:solidFill>
              </a:rPr>
            </a:br>
            <a:r>
              <a:rPr lang="en-US" sz="3600" b="1" dirty="0">
                <a:solidFill>
                  <a:srgbClr val="002060"/>
                </a:solidFill>
              </a:rPr>
              <a:t>(The Apollo 11 Plus 50 Project)</a:t>
            </a:r>
            <a:endParaRPr lang="en-US" sz="3600" dirty="0">
              <a:solidFill>
                <a:srgbClr val="002060"/>
              </a:solidFill>
            </a:endParaRPr>
          </a:p>
        </p:txBody>
      </p:sp>
      <p:sp>
        <p:nvSpPr>
          <p:cNvPr id="3" name="Subtitle 2"/>
          <p:cNvSpPr>
            <a:spLocks noGrp="1"/>
          </p:cNvSpPr>
          <p:nvPr>
            <p:ph type="subTitle" idx="1"/>
          </p:nvPr>
        </p:nvSpPr>
        <p:spPr>
          <a:xfrm>
            <a:off x="1018283" y="4295771"/>
            <a:ext cx="10108734" cy="1239473"/>
          </a:xfrm>
        </p:spPr>
        <p:txBody>
          <a:bodyPr>
            <a:normAutofit/>
          </a:bodyPr>
          <a:lstStyle/>
          <a:p>
            <a:r>
              <a:rPr lang="en-US" b="1" dirty="0">
                <a:solidFill>
                  <a:schemeClr val="tx1"/>
                </a:solidFill>
              </a:rPr>
              <a:t>Edward M. Henderson </a:t>
            </a:r>
            <a:r>
              <a:rPr lang="en-US" dirty="0">
                <a:solidFill>
                  <a:schemeClr val="tx1"/>
                </a:solidFill>
              </a:rPr>
              <a:t>(ret.), </a:t>
            </a:r>
            <a:r>
              <a:rPr lang="en-US" sz="1900" dirty="0">
                <a:solidFill>
                  <a:schemeClr val="tx1"/>
                </a:solidFill>
              </a:rPr>
              <a:t>NASA/JSC Space Shuttle Program, Advanced Studies, </a:t>
            </a:r>
          </a:p>
          <a:p>
            <a:r>
              <a:rPr lang="en-US" b="1" dirty="0">
                <a:solidFill>
                  <a:schemeClr val="tx1"/>
                </a:solidFill>
              </a:rPr>
              <a:t>Douglas G. Thorpe</a:t>
            </a:r>
            <a:r>
              <a:rPr lang="en-US" dirty="0">
                <a:solidFill>
                  <a:schemeClr val="tx1"/>
                </a:solidFill>
              </a:rPr>
              <a:t>, Space Propulsion Synergy Team, Mt. Sterling, KY</a:t>
            </a:r>
          </a:p>
          <a:p>
            <a:endParaRPr lang="en-US" dirty="0"/>
          </a:p>
        </p:txBody>
      </p:sp>
      <p:sp>
        <p:nvSpPr>
          <p:cNvPr id="4" name="TextBox 3"/>
          <p:cNvSpPr txBox="1"/>
          <p:nvPr/>
        </p:nvSpPr>
        <p:spPr>
          <a:xfrm>
            <a:off x="2864567" y="3150689"/>
            <a:ext cx="6416166" cy="646331"/>
          </a:xfrm>
          <a:prstGeom prst="rect">
            <a:avLst/>
          </a:prstGeom>
          <a:noFill/>
        </p:spPr>
        <p:txBody>
          <a:bodyPr wrap="square" rtlCol="0">
            <a:spAutoFit/>
          </a:bodyPr>
          <a:lstStyle/>
          <a:p>
            <a:pPr algn="ctr"/>
            <a:r>
              <a:rPr lang="en-US" dirty="0"/>
              <a:t>52th AIAA/ASME/SAE/ASEE Joint Propulsion Conference </a:t>
            </a:r>
          </a:p>
          <a:p>
            <a:pPr algn="ctr"/>
            <a:r>
              <a:rPr lang="en-US" dirty="0"/>
              <a:t>25 – 27 July 2016, Salt Lake City, Utah</a:t>
            </a:r>
          </a:p>
        </p:txBody>
      </p:sp>
    </p:spTree>
    <p:extLst>
      <p:ext uri="{BB962C8B-B14F-4D97-AF65-F5344CB8AC3E}">
        <p14:creationId xmlns:p14="http://schemas.microsoft.com/office/powerpoint/2010/main" val="2615151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3"/>
          </p:nvPr>
        </p:nvSpPr>
        <p:spPr/>
        <p:txBody>
          <a:bodyPr/>
          <a:lstStyle/>
          <a:p>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b="3733"/>
          <a:stretch/>
        </p:blipFill>
        <p:spPr bwMode="auto">
          <a:xfrm>
            <a:off x="1875108" y="0"/>
            <a:ext cx="8166514" cy="6765721"/>
          </a:xfrm>
          <a:prstGeom prst="rect">
            <a:avLst/>
          </a:prstGeom>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a:xfrm>
            <a:off x="5194150" y="6492875"/>
            <a:ext cx="1407986" cy="365125"/>
          </a:xfrm>
        </p:spPr>
        <p:txBody>
          <a:bodyPr/>
          <a:lstStyle/>
          <a:p>
            <a:pPr algn="ctr"/>
            <a:fld id="{6D22F896-40B5-4ADD-8801-0D06FADFA095}" type="slidenum">
              <a:rPr lang="en-US" sz="1100" smtClean="0"/>
              <a:pPr algn="ctr"/>
              <a:t>10</a:t>
            </a:fld>
            <a:r>
              <a:rPr lang="en-US" sz="1100" dirty="0"/>
              <a:t> of 14 slides</a:t>
            </a:r>
          </a:p>
        </p:txBody>
      </p:sp>
    </p:spTree>
    <p:extLst>
      <p:ext uri="{BB962C8B-B14F-4D97-AF65-F5344CB8AC3E}">
        <p14:creationId xmlns:p14="http://schemas.microsoft.com/office/powerpoint/2010/main" val="30687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5111" y="324903"/>
            <a:ext cx="10364451" cy="1092837"/>
          </a:xfrm>
        </p:spPr>
        <p:txBody>
          <a:bodyPr>
            <a:normAutofit/>
          </a:bodyPr>
          <a:lstStyle/>
          <a:p>
            <a:r>
              <a:rPr lang="en-US" b="1" dirty="0"/>
              <a:t>THE THIRD MISSION – </a:t>
            </a:r>
            <a:br>
              <a:rPr lang="en-US" dirty="0"/>
            </a:br>
            <a:r>
              <a:rPr lang="en-US" sz="2800" b="1" dirty="0"/>
              <a:t>THE NEXT “MAN” (a walking robot) ON THE MOON</a:t>
            </a:r>
            <a:endParaRPr lang="en-US" dirty="0"/>
          </a:p>
        </p:txBody>
      </p:sp>
      <p:sp>
        <p:nvSpPr>
          <p:cNvPr id="3" name="Content Placeholder 2"/>
          <p:cNvSpPr>
            <a:spLocks noGrp="1"/>
          </p:cNvSpPr>
          <p:nvPr>
            <p:ph sz="quarter" idx="13"/>
          </p:nvPr>
        </p:nvSpPr>
        <p:spPr>
          <a:xfrm>
            <a:off x="687270" y="1417740"/>
            <a:ext cx="10520421" cy="5016616"/>
          </a:xfrm>
        </p:spPr>
        <p:txBody>
          <a:bodyPr>
            <a:normAutofit fontScale="85000" lnSpcReduction="10000"/>
          </a:bodyPr>
          <a:lstStyle/>
          <a:p>
            <a:r>
              <a:rPr lang="en-US" cap="none" dirty="0">
                <a:latin typeface="Book Antiqua" panose="02040602050305030304" pitchFamily="18" charset="0"/>
              </a:rPr>
              <a:t>In the spirit of the Apollo program, this mission must accomplish the seemingly impossible.  </a:t>
            </a:r>
          </a:p>
          <a:p>
            <a:r>
              <a:rPr lang="en-US" cap="none" dirty="0">
                <a:latin typeface="Book Antiqua" panose="02040602050305030304" pitchFamily="18" charset="0"/>
              </a:rPr>
              <a:t>Main objective is to demonstrate that a walking robot can operate on the lunar surface and perform tasks before humans arrive</a:t>
            </a:r>
          </a:p>
          <a:p>
            <a:pPr marL="914400" lvl="1" indent="-457200">
              <a:buFont typeface="+mj-lt"/>
              <a:buAutoNum type="arabicPeriod"/>
            </a:pPr>
            <a:r>
              <a:rPr lang="en-US" cap="none" dirty="0">
                <a:latin typeface="Book Antiqua" panose="02040602050305030304" pitchFamily="18" charset="0"/>
              </a:rPr>
              <a:t>Survive the rigors of travel from the earth’s surface to the lunar surface (the new landing zone will be referred to as the plus 50 site)</a:t>
            </a:r>
          </a:p>
          <a:p>
            <a:pPr marL="914400" lvl="1" indent="-457200">
              <a:buFont typeface="+mj-lt"/>
              <a:buAutoNum type="arabicPeriod"/>
            </a:pPr>
            <a:r>
              <a:rPr lang="en-US" cap="none" dirty="0">
                <a:latin typeface="Book Antiqua" panose="02040602050305030304" pitchFamily="18" charset="0"/>
              </a:rPr>
              <a:t>Transport a camera from the plus 50 landing site to a site that overlooks an Apollo 15 or Apollo 16 landing zone</a:t>
            </a:r>
          </a:p>
          <a:p>
            <a:pPr marL="914400" lvl="1" indent="-457200">
              <a:buFont typeface="+mj-lt"/>
              <a:buAutoNum type="arabicPeriod"/>
            </a:pPr>
            <a:r>
              <a:rPr lang="en-US" cap="none" dirty="0">
                <a:latin typeface="Book Antiqua" panose="02040602050305030304" pitchFamily="18" charset="0"/>
              </a:rPr>
              <a:t>Set up the camera and other test equipment </a:t>
            </a:r>
          </a:p>
          <a:p>
            <a:pPr marL="914400" lvl="1" indent="-457200">
              <a:buFont typeface="+mj-lt"/>
              <a:buAutoNum type="arabicPeriod"/>
            </a:pPr>
            <a:r>
              <a:rPr lang="en-US" cap="none" dirty="0">
                <a:latin typeface="Book Antiqua" panose="02040602050305030304" pitchFamily="18" charset="0"/>
              </a:rPr>
              <a:t>Transport a replacement battery to the lunar roving vehicle (LRV, aka, moon buggy) within the Apollo 15 or Apollo 16 landing area</a:t>
            </a:r>
          </a:p>
          <a:p>
            <a:pPr marL="914400" lvl="1" indent="-457200">
              <a:buFont typeface="+mj-lt"/>
              <a:buAutoNum type="arabicPeriod"/>
            </a:pPr>
            <a:r>
              <a:rPr lang="en-US" cap="none" dirty="0">
                <a:latin typeface="Book Antiqua" panose="02040602050305030304" pitchFamily="18" charset="0"/>
              </a:rPr>
              <a:t>Remove &amp; replace original, non-rechargeable silver zinc potassium hydroxide batteries</a:t>
            </a:r>
          </a:p>
          <a:p>
            <a:pPr marL="914400" lvl="1" indent="-457200">
              <a:buFont typeface="+mj-lt"/>
              <a:buAutoNum type="arabicPeriod"/>
            </a:pPr>
            <a:r>
              <a:rPr lang="en-US" cap="none" dirty="0">
                <a:latin typeface="Book Antiqua" panose="02040602050305030304" pitchFamily="18" charset="0"/>
              </a:rPr>
              <a:t>Enter the driver’s seat of the LRV and drive to the plus 50 site.  The walking robot may have 1, 2, 3, or more legs, but the LRV throttle and brake is controlled by hand levers.</a:t>
            </a:r>
          </a:p>
          <a:p>
            <a:pPr marL="914400" lvl="1" indent="-457200">
              <a:buFont typeface="+mj-lt"/>
              <a:buAutoNum type="arabicPeriod"/>
            </a:pPr>
            <a:r>
              <a:rPr lang="en-US" cap="none" dirty="0">
                <a:latin typeface="Book Antiqua" panose="02040602050305030304" pitchFamily="18" charset="0"/>
              </a:rPr>
              <a:t>Collect and mount mobile solar panels to LRV</a:t>
            </a:r>
          </a:p>
          <a:p>
            <a:pPr marL="914400" lvl="1" indent="-457200">
              <a:buFont typeface="+mj-lt"/>
              <a:buAutoNum type="arabicPeriod"/>
            </a:pPr>
            <a:r>
              <a:rPr lang="en-US" cap="none" dirty="0">
                <a:latin typeface="Book Antiqua" panose="02040602050305030304" pitchFamily="18" charset="0"/>
              </a:rPr>
              <a:t>Collect and mount lunar miner/chemical lab in passenger seat of LRV</a:t>
            </a:r>
          </a:p>
          <a:p>
            <a:pPr marL="914400" lvl="1" indent="-457200">
              <a:buFont typeface="+mj-lt"/>
              <a:buAutoNum type="arabicPeriod"/>
            </a:pPr>
            <a:r>
              <a:rPr lang="en-US" cap="none" dirty="0">
                <a:latin typeface="Book Antiqua" panose="02040602050305030304" pitchFamily="18" charset="0"/>
              </a:rPr>
              <a:t>Drive LRV to pre-designated lunar sampling locations </a:t>
            </a:r>
          </a:p>
          <a:p>
            <a:pPr marL="914400" lvl="1" indent="-457200">
              <a:buFont typeface="+mj-lt"/>
              <a:buAutoNum type="arabicPeriod"/>
            </a:pPr>
            <a:r>
              <a:rPr lang="en-US" cap="none" dirty="0">
                <a:latin typeface="Book Antiqua" panose="02040602050305030304" pitchFamily="18" charset="0"/>
              </a:rPr>
              <a:t>Position LRV mounted lunar miner/chemical lab over the sampling site and begin sample collection/analysis</a:t>
            </a:r>
          </a:p>
          <a:p>
            <a:endParaRPr lang="en-US" cap="none" dirty="0"/>
          </a:p>
        </p:txBody>
      </p:sp>
      <p:sp>
        <p:nvSpPr>
          <p:cNvPr id="5" name="Slide Number Placeholder 4"/>
          <p:cNvSpPr>
            <a:spLocks noGrp="1"/>
          </p:cNvSpPr>
          <p:nvPr>
            <p:ph type="sldNum" sz="quarter" idx="12"/>
          </p:nvPr>
        </p:nvSpPr>
        <p:spPr>
          <a:xfrm>
            <a:off x="4893387" y="6492875"/>
            <a:ext cx="1339633" cy="365125"/>
          </a:xfrm>
        </p:spPr>
        <p:txBody>
          <a:bodyPr/>
          <a:lstStyle/>
          <a:p>
            <a:pPr algn="ctr"/>
            <a:fld id="{6D22F896-40B5-4ADD-8801-0D06FADFA095}" type="slidenum">
              <a:rPr lang="en-US" sz="1100" smtClean="0"/>
              <a:pPr algn="ctr"/>
              <a:t>11</a:t>
            </a:fld>
            <a:r>
              <a:rPr lang="en-US" sz="1100" dirty="0"/>
              <a:t> of 14 slides</a:t>
            </a:r>
          </a:p>
        </p:txBody>
      </p:sp>
    </p:spTree>
    <p:extLst>
      <p:ext uri="{BB962C8B-B14F-4D97-AF65-F5344CB8AC3E}">
        <p14:creationId xmlns:p14="http://schemas.microsoft.com/office/powerpoint/2010/main" val="3084241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9" y="233064"/>
            <a:ext cx="7826258" cy="706944"/>
          </a:xfrm>
        </p:spPr>
        <p:txBody>
          <a:bodyPr>
            <a:normAutofit fontScale="90000"/>
          </a:bodyPr>
          <a:lstStyle/>
          <a:p>
            <a:r>
              <a:rPr lang="en-US" b="1" dirty="0"/>
              <a:t>Why a Walking Robot; why the LRV </a:t>
            </a:r>
            <a:endParaRPr lang="en-US" dirty="0"/>
          </a:p>
        </p:txBody>
      </p:sp>
      <p:sp>
        <p:nvSpPr>
          <p:cNvPr id="3" name="Content Placeholder 2"/>
          <p:cNvSpPr>
            <a:spLocks noGrp="1"/>
          </p:cNvSpPr>
          <p:nvPr>
            <p:ph sz="quarter" idx="13"/>
          </p:nvPr>
        </p:nvSpPr>
        <p:spPr>
          <a:xfrm>
            <a:off x="4343443" y="3858936"/>
            <a:ext cx="7236387" cy="2763083"/>
          </a:xfrm>
        </p:spPr>
        <p:txBody>
          <a:bodyPr>
            <a:normAutofit lnSpcReduction="10000"/>
          </a:bodyPr>
          <a:lstStyle/>
          <a:p>
            <a:r>
              <a:rPr lang="en-US" cap="none" dirty="0">
                <a:latin typeface="Book Antiqua" panose="02040602050305030304" pitchFamily="18" charset="0"/>
              </a:rPr>
              <a:t>Rather than building a dedicated rover for the chemical analyzer/drill we could demonstrate state of the art for the walking robot while reducing weight and $ of transporting equipment to moon.  </a:t>
            </a:r>
          </a:p>
          <a:p>
            <a:r>
              <a:rPr lang="en-US" cap="none" dirty="0">
                <a:latin typeface="Book Antiqua" panose="02040602050305030304" pitchFamily="18" charset="0"/>
              </a:rPr>
              <a:t>That is why the robot must drive back to the apollo11plus50 landing site; and load chemical analyzer/drill in the LRV passenger seat.</a:t>
            </a:r>
          </a:p>
          <a:p>
            <a:endParaRPr lang="en-US" dirty="0"/>
          </a:p>
        </p:txBody>
      </p:sp>
      <p:sp>
        <p:nvSpPr>
          <p:cNvPr id="6" name="TextBox 5"/>
          <p:cNvSpPr txBox="1"/>
          <p:nvPr/>
        </p:nvSpPr>
        <p:spPr>
          <a:xfrm>
            <a:off x="595619" y="1062579"/>
            <a:ext cx="8581937" cy="2431435"/>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Book Antiqua" panose="02040602050305030304" pitchFamily="18" charset="0"/>
              </a:rPr>
              <a:t>This mission will showcase the capability of the walking robot industry.  </a:t>
            </a:r>
          </a:p>
          <a:p>
            <a:pPr marL="285750" indent="-285750">
              <a:buFont typeface="Arial" panose="020B0604020202020204" pitchFamily="34" charset="0"/>
              <a:buChar char="•"/>
            </a:pPr>
            <a:r>
              <a:rPr lang="en-US" sz="2000" dirty="0">
                <a:latin typeface="Book Antiqua" panose="02040602050305030304" pitchFamily="18" charset="0"/>
              </a:rPr>
              <a:t>During the last two nuclear disasters, </a:t>
            </a:r>
          </a:p>
          <a:p>
            <a:pPr marL="742950" lvl="1" indent="-285750">
              <a:buFont typeface="Arial" panose="020B0604020202020204" pitchFamily="34" charset="0"/>
              <a:buChar char="•"/>
            </a:pPr>
            <a:r>
              <a:rPr lang="en-US" dirty="0">
                <a:latin typeface="Book Antiqua" panose="02040602050305030304" pitchFamily="18" charset="0"/>
              </a:rPr>
              <a:t>humans had to pick up or shovel extremely hot nuclear material off of a roof at Chernobyl and </a:t>
            </a:r>
          </a:p>
          <a:p>
            <a:pPr marL="742950" lvl="1" indent="-285750">
              <a:buFont typeface="Arial" panose="020B0604020202020204" pitchFamily="34" charset="0"/>
              <a:buChar char="•"/>
            </a:pPr>
            <a:r>
              <a:rPr lang="en-US" dirty="0">
                <a:latin typeface="Book Antiqua" panose="02040602050305030304" pitchFamily="18" charset="0"/>
              </a:rPr>
              <a:t>a nuclear accident could have been prevented at Fukushima, Japan if a robot could have walked across a room and turned a valve.</a:t>
            </a:r>
          </a:p>
          <a:p>
            <a:pPr marL="285750" indent="-285750">
              <a:buFont typeface="Arial" panose="020B0604020202020204" pitchFamily="34" charset="0"/>
              <a:buChar char="•"/>
            </a:pPr>
            <a:r>
              <a:rPr lang="en-US" sz="2000" dirty="0">
                <a:latin typeface="Book Antiqua" panose="02040602050305030304" pitchFamily="18" charset="0"/>
              </a:rPr>
              <a:t>For 3</a:t>
            </a:r>
            <a:r>
              <a:rPr lang="en-US" sz="2000" baseline="30000" dirty="0">
                <a:latin typeface="Book Antiqua" panose="02040602050305030304" pitchFamily="18" charset="0"/>
              </a:rPr>
              <a:t>rd</a:t>
            </a:r>
            <a:r>
              <a:rPr lang="en-US" sz="2000" dirty="0">
                <a:latin typeface="Book Antiqua" panose="02040602050305030304" pitchFamily="18" charset="0"/>
              </a:rPr>
              <a:t> mission, we are planning on sending a chemical analyzer that drills deep in to the lunar soil.</a:t>
            </a:r>
          </a:p>
        </p:txBody>
      </p:sp>
      <p:pic>
        <p:nvPicPr>
          <p:cNvPr id="8" name="Picture 7" descr="http://www.3ders.org/images2016/boston-dynamics-next-gen-3d-printed-atlas-humanoid-robot-endures-torture-test-1.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bwMode="auto">
          <a:xfrm>
            <a:off x="9347574" y="0"/>
            <a:ext cx="2556403" cy="3900881"/>
          </a:xfrm>
          <a:prstGeom prst="rect">
            <a:avLst/>
          </a:prstGeom>
          <a:noFill/>
          <a:ln>
            <a:noFill/>
          </a:ln>
          <a:extLst>
            <a:ext uri="{53640926-AAD7-44D8-BBD7-CCE9431645EC}">
              <a14:shadowObscured xmlns:a14="http://schemas.microsoft.com/office/drawing/2010/main"/>
            </a:ext>
          </a:extLst>
        </p:spPr>
      </p:pic>
      <p:pic>
        <p:nvPicPr>
          <p:cNvPr id="9" name="Picture 8" descr="http://images.nationalgeographic.com/wpf/media-live/photos/000/010/cache/moon-buggy_1097_600x450.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18890" y="3615655"/>
            <a:ext cx="4321916" cy="3242345"/>
          </a:xfrm>
          <a:prstGeom prst="rect">
            <a:avLst/>
          </a:prstGeom>
          <a:noFill/>
          <a:ln>
            <a:noFill/>
          </a:ln>
        </p:spPr>
      </p:pic>
      <p:sp>
        <p:nvSpPr>
          <p:cNvPr id="5" name="Slide Number Placeholder 4"/>
          <p:cNvSpPr>
            <a:spLocks noGrp="1"/>
          </p:cNvSpPr>
          <p:nvPr>
            <p:ph type="sldNum" sz="quarter" idx="12"/>
          </p:nvPr>
        </p:nvSpPr>
        <p:spPr>
          <a:xfrm>
            <a:off x="4886587" y="6492875"/>
            <a:ext cx="1539380" cy="365125"/>
          </a:xfrm>
        </p:spPr>
        <p:txBody>
          <a:bodyPr/>
          <a:lstStyle/>
          <a:p>
            <a:pPr algn="ctr"/>
            <a:fld id="{6D22F896-40B5-4ADD-8801-0D06FADFA095}" type="slidenum">
              <a:rPr lang="en-US" sz="1100" smtClean="0"/>
              <a:pPr algn="ctr"/>
              <a:t>12</a:t>
            </a:fld>
            <a:r>
              <a:rPr lang="en-US" sz="1100" dirty="0"/>
              <a:t> of 14 slides</a:t>
            </a:r>
          </a:p>
        </p:txBody>
      </p:sp>
    </p:spTree>
    <p:extLst>
      <p:ext uri="{BB962C8B-B14F-4D97-AF65-F5344CB8AC3E}">
        <p14:creationId xmlns:p14="http://schemas.microsoft.com/office/powerpoint/2010/main" val="67354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5" y="618517"/>
            <a:ext cx="10364451" cy="1042503"/>
          </a:xfrm>
        </p:spPr>
        <p:txBody>
          <a:bodyPr/>
          <a:lstStyle/>
          <a:p>
            <a:r>
              <a:rPr lang="en-US" dirty="0"/>
              <a:t>Why not send astronauts to do job</a:t>
            </a:r>
          </a:p>
        </p:txBody>
      </p:sp>
      <p:sp>
        <p:nvSpPr>
          <p:cNvPr id="3" name="Content Placeholder 2"/>
          <p:cNvSpPr>
            <a:spLocks noGrp="1"/>
          </p:cNvSpPr>
          <p:nvPr>
            <p:ph sz="quarter" idx="13"/>
          </p:nvPr>
        </p:nvSpPr>
        <p:spPr>
          <a:xfrm>
            <a:off x="4479721" y="1661020"/>
            <a:ext cx="7180978" cy="4268319"/>
          </a:xfrm>
        </p:spPr>
        <p:txBody>
          <a:bodyPr>
            <a:normAutofit fontScale="92500"/>
          </a:bodyPr>
          <a:lstStyle/>
          <a:p>
            <a:r>
              <a:rPr lang="en-US" cap="none" dirty="0">
                <a:latin typeface="Book Antiqua" panose="02040602050305030304" pitchFamily="18" charset="0"/>
              </a:rPr>
              <a:t>We were extremely lucky during the Apollo program, that a solar flare didn’t reduce any lunar EVA as a result of overexposure of our astronauts to solar radiation.</a:t>
            </a:r>
          </a:p>
          <a:p>
            <a:r>
              <a:rPr lang="en-US" cap="none" dirty="0">
                <a:latin typeface="Book Antiqua" panose="02040602050305030304" pitchFamily="18" charset="0"/>
              </a:rPr>
              <a:t>All of the lunar landings occurred during the height of Solar Cycle #20 with ~110 sunspots, but obviously few solar flares!</a:t>
            </a:r>
          </a:p>
          <a:p>
            <a:r>
              <a:rPr lang="en-US" cap="none" dirty="0">
                <a:solidFill>
                  <a:srgbClr val="FF0000"/>
                </a:solidFill>
                <a:latin typeface="Book Antiqua" panose="02040602050305030304" pitchFamily="18" charset="0"/>
              </a:rPr>
              <a:t>Astronauts need </a:t>
            </a:r>
            <a:r>
              <a:rPr lang="en-US" b="1" cap="none" dirty="0">
                <a:solidFill>
                  <a:srgbClr val="FF0000"/>
                </a:solidFill>
                <a:latin typeface="Book Antiqua" panose="02040602050305030304" pitchFamily="18" charset="0"/>
              </a:rPr>
              <a:t>air</a:t>
            </a:r>
            <a:r>
              <a:rPr lang="en-US" cap="none" dirty="0">
                <a:solidFill>
                  <a:srgbClr val="FF0000"/>
                </a:solidFill>
                <a:latin typeface="Book Antiqua" panose="02040602050305030304" pitchFamily="18" charset="0"/>
              </a:rPr>
              <a:t>, water, food, </a:t>
            </a:r>
            <a:r>
              <a:rPr lang="en-US" b="1" cap="none" dirty="0">
                <a:solidFill>
                  <a:srgbClr val="FF0000"/>
                </a:solidFill>
                <a:latin typeface="Book Antiqua" panose="02040602050305030304" pitchFamily="18" charset="0"/>
              </a:rPr>
              <a:t>rest</a:t>
            </a:r>
            <a:r>
              <a:rPr lang="en-US" cap="none" dirty="0">
                <a:solidFill>
                  <a:srgbClr val="FF0000"/>
                </a:solidFill>
                <a:latin typeface="Book Antiqua" panose="02040602050305030304" pitchFamily="18" charset="0"/>
              </a:rPr>
              <a:t>, shelter, and power</a:t>
            </a:r>
            <a:r>
              <a:rPr lang="en-US" cap="none" dirty="0">
                <a:latin typeface="Book Antiqua" panose="02040602050305030304" pitchFamily="18" charset="0"/>
              </a:rPr>
              <a:t>; </a:t>
            </a:r>
          </a:p>
          <a:p>
            <a:r>
              <a:rPr lang="en-US" b="1" cap="none" dirty="0">
                <a:solidFill>
                  <a:srgbClr val="0000FF"/>
                </a:solidFill>
                <a:latin typeface="Book Antiqua" panose="02040602050305030304" pitchFamily="18" charset="0"/>
              </a:rPr>
              <a:t>Robots only need power!</a:t>
            </a:r>
          </a:p>
          <a:p>
            <a:r>
              <a:rPr lang="en-US" cap="none" dirty="0">
                <a:latin typeface="Book Antiqua" panose="02040602050305030304" pitchFamily="18" charset="0"/>
              </a:rPr>
              <a:t>A Robot could drive across the moon for 24 hours a day until a new moon occurred as there would be no solar power for the drill or LRV</a:t>
            </a:r>
          </a:p>
          <a:p>
            <a:endParaRPr lang="en-US" cap="none" dirty="0"/>
          </a:p>
          <a:p>
            <a:endParaRPr lang="en-US" cap="none" dirty="0"/>
          </a:p>
          <a:p>
            <a:endParaRPr lang="en-US" cap="none" dirty="0"/>
          </a:p>
        </p:txBody>
      </p:sp>
      <p:pic>
        <p:nvPicPr>
          <p:cNvPr id="4" name="Picture 3" descr="https://gigaom.com/wp-content/uploads/sites/1/2015/01/screen-shot-2015-01-20-at-12-54-46-pm.png"/>
          <p:cNvPicPr/>
          <p:nvPr/>
        </p:nvPicPr>
        <p:blipFill rotWithShape="1">
          <a:blip r:embed="rId2" cstate="print">
            <a:extLst>
              <a:ext uri="{28A0092B-C50C-407E-A947-70E740481C1C}">
                <a14:useLocalDpi xmlns:a14="http://schemas.microsoft.com/office/drawing/2010/main"/>
              </a:ext>
            </a:extLst>
          </a:blip>
          <a:srcRect/>
          <a:stretch/>
        </p:blipFill>
        <p:spPr bwMode="auto">
          <a:xfrm>
            <a:off x="0" y="1553639"/>
            <a:ext cx="4479721" cy="4654213"/>
          </a:xfrm>
          <a:prstGeom prst="rect">
            <a:avLst/>
          </a:prstGeom>
          <a:noFill/>
          <a:ln>
            <a:noFill/>
          </a:ln>
          <a:extLst>
            <a:ext uri="{53640926-AAD7-44D8-BBD7-CCE9431645EC}">
              <a14:shadowObscured xmlns:a14="http://schemas.microsoft.com/office/drawing/2010/main"/>
            </a:ext>
          </a:extLst>
        </p:spPr>
      </p:pic>
      <p:sp>
        <p:nvSpPr>
          <p:cNvPr id="6" name="Slide Number Placeholder 5"/>
          <p:cNvSpPr>
            <a:spLocks noGrp="1"/>
          </p:cNvSpPr>
          <p:nvPr>
            <p:ph type="sldNum" sz="quarter" idx="12"/>
          </p:nvPr>
        </p:nvSpPr>
        <p:spPr>
          <a:xfrm>
            <a:off x="5331785" y="6492875"/>
            <a:ext cx="1488465" cy="365125"/>
          </a:xfrm>
        </p:spPr>
        <p:txBody>
          <a:bodyPr/>
          <a:lstStyle/>
          <a:p>
            <a:pPr algn="ctr"/>
            <a:fld id="{6D22F896-40B5-4ADD-8801-0D06FADFA095}" type="slidenum">
              <a:rPr lang="en-US" sz="1100" smtClean="0"/>
              <a:pPr algn="ctr"/>
              <a:t>13</a:t>
            </a:fld>
            <a:r>
              <a:rPr lang="en-US" sz="1100" dirty="0"/>
              <a:t> of 14 slides</a:t>
            </a:r>
          </a:p>
        </p:txBody>
      </p:sp>
    </p:spTree>
    <p:extLst>
      <p:ext uri="{BB962C8B-B14F-4D97-AF65-F5344CB8AC3E}">
        <p14:creationId xmlns:p14="http://schemas.microsoft.com/office/powerpoint/2010/main" val="3688625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29" y="142614"/>
            <a:ext cx="10364451" cy="1096434"/>
          </a:xfrm>
        </p:spPr>
        <p:txBody>
          <a:bodyPr>
            <a:normAutofit fontScale="90000"/>
          </a:bodyPr>
          <a:lstStyle/>
          <a:p>
            <a:r>
              <a:rPr lang="en-US" dirty="0"/>
              <a:t>Conclusion:</a:t>
            </a:r>
            <a:br>
              <a:rPr lang="en-US" dirty="0"/>
            </a:br>
            <a:r>
              <a:rPr lang="en-US" dirty="0"/>
              <a:t>Why is the Apollo 11 plus 50 </a:t>
            </a:r>
            <a:r>
              <a:rPr lang="en-US"/>
              <a:t>project important</a:t>
            </a:r>
            <a:endParaRPr lang="en-US" dirty="0"/>
          </a:p>
        </p:txBody>
      </p:sp>
      <p:pic>
        <p:nvPicPr>
          <p:cNvPr id="6" name="Picture 5" descr="C:\Users\admin\Desktop\28mar2016\apollo11plus50\Buzz on the moon.jpg"/>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682428" y="2323322"/>
            <a:ext cx="5509572" cy="4458764"/>
          </a:xfrm>
          <a:prstGeom prst="rect">
            <a:avLst/>
          </a:prstGeom>
          <a:noFill/>
          <a:ln>
            <a:noFill/>
          </a:ln>
        </p:spPr>
      </p:pic>
      <p:sp>
        <p:nvSpPr>
          <p:cNvPr id="8" name="TextBox 7"/>
          <p:cNvSpPr txBox="1"/>
          <p:nvPr/>
        </p:nvSpPr>
        <p:spPr>
          <a:xfrm>
            <a:off x="89822" y="1663761"/>
            <a:ext cx="6592606" cy="4355038"/>
          </a:xfrm>
          <a:prstGeom prst="rect">
            <a:avLst/>
          </a:prstGeom>
          <a:noFill/>
        </p:spPr>
        <p:txBody>
          <a:bodyPr wrap="square" rtlCol="0">
            <a:spAutoFit/>
          </a:bodyPr>
          <a:lstStyle/>
          <a:p>
            <a:pPr marL="342900" indent="-342900">
              <a:buFont typeface="Arial" panose="020B0604020202020204" pitchFamily="34" charset="0"/>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The Apollo 11 Plus 50 project is the chance of a lifetime to honor the many workers who dedicated their lives to accomplish the incredible feat of landing man on the moon in 1969. </a:t>
            </a:r>
          </a:p>
          <a:p>
            <a:pPr marL="342900" indent="-342900">
              <a:buFont typeface="Arial" panose="020B0604020202020204" pitchFamily="34" charset="0"/>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Nothing will be more spectacular than to see a Walking Robot drive off in the distance on the moon with a bright earth in the back-ground. </a:t>
            </a:r>
          </a:p>
          <a:p>
            <a:pPr marL="342900" indent="-342900">
              <a:buFont typeface="Arial" panose="020B0604020202020204" pitchFamily="34" charset="0"/>
              <a:buChar char="•"/>
            </a:pPr>
            <a:r>
              <a:rPr lang="en-US" sz="2100" dirty="0">
                <a:latin typeface="Times New Roman" panose="02020603050405020304" pitchFamily="18" charset="0"/>
                <a:ea typeface="Calibri" panose="020F0502020204030204" pitchFamily="34" charset="0"/>
                <a:cs typeface="Times New Roman" panose="02020603050405020304" pitchFamily="18" charset="0"/>
              </a:rPr>
              <a:t>While the world is watching, we will be stimulating our young people to study Science, Math &amp; Engineering. </a:t>
            </a:r>
          </a:p>
          <a:p>
            <a:pPr indent="457200"/>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indent="457200" algn="ctr"/>
            <a:r>
              <a:rPr lang="en-US" sz="2000" dirty="0">
                <a:latin typeface="Times New Roman" panose="02020603050405020304" pitchFamily="18" charset="0"/>
                <a:ea typeface="Calibri" panose="020F0502020204030204" pitchFamily="34" charset="0"/>
                <a:cs typeface="Times New Roman" panose="02020603050405020304" pitchFamily="18" charset="0"/>
              </a:rPr>
              <a:t>Please support the Apollo 11 plus 50 project by going to       </a:t>
            </a:r>
            <a:r>
              <a:rPr lang="en-US" sz="2800" dirty="0">
                <a:latin typeface="Times New Roman" panose="02020603050405020304" pitchFamily="18" charset="0"/>
                <a:ea typeface="Calibri" panose="020F0502020204030204" pitchFamily="34" charset="0"/>
                <a:cs typeface="Times New Roman" panose="02020603050405020304" pitchFamily="18" charset="0"/>
                <a:hlinkClick r:id="rId3"/>
              </a:rPr>
              <a:t>http://www.apollo11plus50.com/</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a:p>
            <a:pPr indent="457200" algn="ctr"/>
            <a:r>
              <a:rPr lang="en-US" sz="2000" dirty="0">
                <a:latin typeface="Times New Roman" panose="02020603050405020304" pitchFamily="18" charset="0"/>
                <a:ea typeface="Calibri" panose="020F0502020204030204" pitchFamily="34" charset="0"/>
                <a:cs typeface="Times New Roman" panose="02020603050405020304" pitchFamily="18" charset="0"/>
              </a:rPr>
              <a:t>And sign our petition to fund this project.</a:t>
            </a:r>
          </a:p>
        </p:txBody>
      </p:sp>
      <p:sp>
        <p:nvSpPr>
          <p:cNvPr id="4" name="Slide Number Placeholder 3"/>
          <p:cNvSpPr>
            <a:spLocks noGrp="1"/>
          </p:cNvSpPr>
          <p:nvPr>
            <p:ph type="sldNum" sz="quarter" idx="12"/>
          </p:nvPr>
        </p:nvSpPr>
        <p:spPr>
          <a:xfrm>
            <a:off x="4222268" y="6492875"/>
            <a:ext cx="1532580" cy="365125"/>
          </a:xfrm>
        </p:spPr>
        <p:txBody>
          <a:bodyPr/>
          <a:lstStyle/>
          <a:p>
            <a:pPr algn="ctr"/>
            <a:fld id="{6D22F896-40B5-4ADD-8801-0D06FADFA095}" type="slidenum">
              <a:rPr lang="en-US" smtClean="0"/>
              <a:pPr algn="ctr"/>
              <a:t>14</a:t>
            </a:fld>
            <a:r>
              <a:rPr lang="en-US" dirty="0"/>
              <a:t> of 14 slides</a:t>
            </a:r>
          </a:p>
        </p:txBody>
      </p:sp>
    </p:spTree>
    <p:extLst>
      <p:ext uri="{BB962C8B-B14F-4D97-AF65-F5344CB8AC3E}">
        <p14:creationId xmlns:p14="http://schemas.microsoft.com/office/powerpoint/2010/main" val="259542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5229" y="490238"/>
            <a:ext cx="10364451" cy="748809"/>
          </a:xfrm>
        </p:spPr>
        <p:txBody>
          <a:bodyPr/>
          <a:lstStyle/>
          <a:p>
            <a:r>
              <a:rPr lang="en-US" b="1" dirty="0"/>
              <a:t>What is the Apollo 11 plus 50 project</a:t>
            </a:r>
          </a:p>
        </p:txBody>
      </p:sp>
      <p:sp>
        <p:nvSpPr>
          <p:cNvPr id="3" name="Content Placeholder 2"/>
          <p:cNvSpPr>
            <a:spLocks noGrp="1"/>
          </p:cNvSpPr>
          <p:nvPr>
            <p:ph sz="quarter" idx="13"/>
          </p:nvPr>
        </p:nvSpPr>
        <p:spPr>
          <a:xfrm>
            <a:off x="1208015" y="1239047"/>
            <a:ext cx="9697674" cy="5262421"/>
          </a:xfrm>
        </p:spPr>
        <p:txBody>
          <a:bodyPr>
            <a:normAutofit/>
          </a:bodyPr>
          <a:lstStyle/>
          <a:p>
            <a:pPr marL="0" indent="457200">
              <a:spcBef>
                <a:spcPts val="0"/>
              </a:spcBef>
            </a:pPr>
            <a:r>
              <a:rPr lang="en-US" cap="none" dirty="0">
                <a:latin typeface="Times New Roman" panose="02020603050405020304" pitchFamily="18" charset="0"/>
                <a:ea typeface="Calibri" panose="020F0502020204030204" pitchFamily="34" charset="0"/>
                <a:cs typeface="Times New Roman" panose="02020603050405020304" pitchFamily="18" charset="0"/>
              </a:rPr>
              <a:t>20 July 1969, Neil Armstrong &amp; Buzz Aldrin became the first people to walk on another heavenly body, the moon. </a:t>
            </a:r>
          </a:p>
          <a:p>
            <a:pPr marL="0" marR="0" indent="457200">
              <a:spcBef>
                <a:spcPts val="0"/>
              </a:spcBef>
              <a:spcAft>
                <a:spcPts val="0"/>
              </a:spcAft>
            </a:pPr>
            <a:r>
              <a:rPr lang="en-US" cap="none" dirty="0">
                <a:latin typeface="Times New Roman" panose="02020603050405020304" pitchFamily="18" charset="0"/>
                <a:ea typeface="Calibri" panose="020F0502020204030204" pitchFamily="34" charset="0"/>
                <a:cs typeface="Times New Roman" panose="02020603050405020304" pitchFamily="18" charset="0"/>
              </a:rPr>
              <a:t>Commemoration and recognition of this major technical accomplishment and it is to honor ~400,000 Americans and over 20,000 industrial firms &amp; universities involved in America’s Manned Lunar Space Program</a:t>
            </a:r>
          </a:p>
          <a:p>
            <a:pPr marL="0" marR="0" indent="457200">
              <a:spcBef>
                <a:spcPts val="0"/>
              </a:spcBef>
              <a:spcAft>
                <a:spcPts val="0"/>
              </a:spcAft>
            </a:pPr>
            <a:r>
              <a:rPr lang="en-US" cap="none" dirty="0">
                <a:latin typeface="Times New Roman" panose="02020603050405020304" pitchFamily="18" charset="0"/>
                <a:ea typeface="Calibri" panose="020F0502020204030204" pitchFamily="34" charset="0"/>
                <a:cs typeface="Times New Roman" panose="02020603050405020304" pitchFamily="18" charset="0"/>
              </a:rPr>
              <a:t>Every day we are losing people who participated or witnessed this event</a:t>
            </a:r>
          </a:p>
          <a:p>
            <a:pPr marL="0" marR="0" indent="457200">
              <a:spcBef>
                <a:spcPts val="0"/>
              </a:spcBef>
              <a:spcAft>
                <a:spcPts val="0"/>
              </a:spcAft>
            </a:pPr>
            <a:r>
              <a:rPr lang="en-US" cap="none" dirty="0">
                <a:latin typeface="Times New Roman" panose="02020603050405020304" pitchFamily="18" charset="0"/>
                <a:ea typeface="Calibri" panose="020F0502020204030204" pitchFamily="34" charset="0"/>
                <a:cs typeface="Times New Roman" panose="02020603050405020304" pitchFamily="18" charset="0"/>
              </a:rPr>
              <a:t>The Countdown Clock is running, in 1,088 days (20July2019), we propose to kick off a series of lunar landings </a:t>
            </a:r>
          </a:p>
          <a:p>
            <a:pPr marL="0" marR="0" indent="457200">
              <a:spcBef>
                <a:spcPts val="0"/>
              </a:spcBef>
              <a:spcAft>
                <a:spcPts val="0"/>
              </a:spcAft>
            </a:pPr>
            <a:r>
              <a:rPr lang="en-US" cap="none" dirty="0">
                <a:latin typeface="Times New Roman" panose="02020603050405020304" pitchFamily="18" charset="0"/>
                <a:ea typeface="Calibri" panose="020F0502020204030204" pitchFamily="34" charset="0"/>
                <a:cs typeface="Times New Roman" panose="02020603050405020304" pitchFamily="18" charset="0"/>
              </a:rPr>
              <a:t>To establish:</a:t>
            </a:r>
          </a:p>
          <a:p>
            <a:pPr marL="457200" lvl="1" indent="457200">
              <a:spcBef>
                <a:spcPts val="0"/>
              </a:spcBef>
            </a:pPr>
            <a:r>
              <a:rPr lang="en-US" cap="none" dirty="0">
                <a:latin typeface="Times New Roman" panose="02020603050405020304" pitchFamily="18" charset="0"/>
                <a:ea typeface="Calibri" panose="020F0502020204030204" pitchFamily="34" charset="0"/>
                <a:cs typeface="Times New Roman" panose="02020603050405020304" pitchFamily="18" charset="0"/>
              </a:rPr>
              <a:t>Profitable commercial operations, </a:t>
            </a:r>
          </a:p>
          <a:p>
            <a:pPr marL="457200" lvl="1" indent="457200">
              <a:spcBef>
                <a:spcPts val="0"/>
              </a:spcBef>
            </a:pPr>
            <a:r>
              <a:rPr lang="en-US" cap="none" dirty="0">
                <a:latin typeface="Times New Roman" panose="02020603050405020304" pitchFamily="18" charset="0"/>
                <a:ea typeface="Calibri" panose="020F0502020204030204" pitchFamily="34" charset="0"/>
                <a:cs typeface="Times New Roman" panose="02020603050405020304" pitchFamily="18" charset="0"/>
              </a:rPr>
              <a:t>Lunar colonies, </a:t>
            </a:r>
          </a:p>
          <a:p>
            <a:pPr marL="457200" lvl="1" indent="457200">
              <a:spcBef>
                <a:spcPts val="0"/>
              </a:spcBef>
            </a:pPr>
            <a:r>
              <a:rPr lang="en-US" cap="none" dirty="0">
                <a:latin typeface="Times New Roman" panose="02020603050405020304" pitchFamily="18" charset="0"/>
                <a:ea typeface="Calibri" panose="020F0502020204030204" pitchFamily="34" charset="0"/>
                <a:cs typeface="Times New Roman" panose="02020603050405020304" pitchFamily="18" charset="0"/>
              </a:rPr>
              <a:t>A testing platform for missions to mars or other planets.</a:t>
            </a:r>
            <a:endParaRPr lang="en-US" sz="2400" cap="none"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Slide Number Placeholder 4"/>
          <p:cNvSpPr>
            <a:spLocks noGrp="1"/>
          </p:cNvSpPr>
          <p:nvPr>
            <p:ph type="sldNum" sz="quarter" idx="12"/>
          </p:nvPr>
        </p:nvSpPr>
        <p:spPr>
          <a:xfrm>
            <a:off x="5245725" y="6492875"/>
            <a:ext cx="1163464" cy="365125"/>
          </a:xfrm>
        </p:spPr>
        <p:txBody>
          <a:bodyPr/>
          <a:lstStyle/>
          <a:p>
            <a:pPr algn="ctr"/>
            <a:fld id="{6D22F896-40B5-4ADD-8801-0D06FADFA095}" type="slidenum">
              <a:rPr lang="en-US" sz="1100" smtClean="0"/>
              <a:pPr algn="ctr"/>
              <a:t>2</a:t>
            </a:fld>
            <a:r>
              <a:rPr lang="en-US" sz="1100" dirty="0"/>
              <a:t> of 14 slides</a:t>
            </a:r>
          </a:p>
        </p:txBody>
      </p:sp>
    </p:spTree>
    <p:extLst>
      <p:ext uri="{BB962C8B-B14F-4D97-AF65-F5344CB8AC3E}">
        <p14:creationId xmlns:p14="http://schemas.microsoft.com/office/powerpoint/2010/main" val="2243670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2164" y="383627"/>
            <a:ext cx="10364451" cy="765666"/>
          </a:xfrm>
        </p:spPr>
        <p:txBody>
          <a:bodyPr/>
          <a:lstStyle/>
          <a:p>
            <a:r>
              <a:rPr lang="en-US" b="1" dirty="0">
                <a:ea typeface="ＭＳ Ｐゴシック" charset="-128"/>
              </a:rPr>
              <a:t>Initial Lunar Mission Considerations</a:t>
            </a:r>
            <a:endParaRPr lang="en-US" b="1" dirty="0"/>
          </a:p>
        </p:txBody>
      </p:sp>
      <p:sp>
        <p:nvSpPr>
          <p:cNvPr id="3" name="Content Placeholder 2"/>
          <p:cNvSpPr>
            <a:spLocks noGrp="1"/>
          </p:cNvSpPr>
          <p:nvPr>
            <p:ph sz="quarter" idx="13"/>
          </p:nvPr>
        </p:nvSpPr>
        <p:spPr>
          <a:xfrm>
            <a:off x="253068" y="3468224"/>
            <a:ext cx="11702642" cy="3238150"/>
          </a:xfrm>
        </p:spPr>
        <p:txBody>
          <a:bodyPr>
            <a:normAutofit lnSpcReduction="10000"/>
          </a:bodyPr>
          <a:lstStyle/>
          <a:p>
            <a:pPr>
              <a:lnSpc>
                <a:spcPct val="90000"/>
              </a:lnSpc>
            </a:pPr>
            <a:r>
              <a:rPr lang="en-US" sz="2400" cap="none" dirty="0">
                <a:latin typeface="Book Antiqua" panose="02040602050305030304" pitchFamily="18" charset="0"/>
              </a:rPr>
              <a:t>It should:</a:t>
            </a:r>
          </a:p>
          <a:p>
            <a:pPr lvl="1">
              <a:lnSpc>
                <a:spcPct val="90000"/>
              </a:lnSpc>
            </a:pPr>
            <a:r>
              <a:rPr lang="en-US" sz="2000" cap="none" dirty="0">
                <a:latin typeface="Book Antiqua" panose="02040602050305030304" pitchFamily="18" charset="0"/>
              </a:rPr>
              <a:t>Include lunar landing of some type &amp; utilize advanced technologies that were not available 50 years ago</a:t>
            </a:r>
          </a:p>
          <a:p>
            <a:pPr lvl="1">
              <a:lnSpc>
                <a:spcPct val="90000"/>
              </a:lnSpc>
            </a:pPr>
            <a:r>
              <a:rPr lang="en-US" sz="2000" cap="none" dirty="0">
                <a:latin typeface="Book Antiqua" panose="02040602050305030304" pitchFamily="18" charset="0"/>
              </a:rPr>
              <a:t>Have a fixed target date corresponding to Apollo 11 landing date (July 20, 2019).  </a:t>
            </a:r>
          </a:p>
          <a:p>
            <a:pPr lvl="1">
              <a:lnSpc>
                <a:spcPct val="90000"/>
              </a:lnSpc>
            </a:pPr>
            <a:r>
              <a:rPr lang="en-US" sz="2000" cap="none" dirty="0">
                <a:latin typeface="Book Antiqua" panose="02040602050305030304" pitchFamily="18" charset="0"/>
              </a:rPr>
              <a:t>Be affordable &amp; sustainable  </a:t>
            </a:r>
          </a:p>
          <a:p>
            <a:pPr lvl="1">
              <a:lnSpc>
                <a:spcPct val="90000"/>
              </a:lnSpc>
            </a:pPr>
            <a:r>
              <a:rPr lang="en-US" sz="2000" cap="none" dirty="0">
                <a:latin typeface="Book Antiqua" panose="02040602050305030304" pitchFamily="18" charset="0"/>
              </a:rPr>
              <a:t>Initiate a campaign of lunar missions  </a:t>
            </a:r>
          </a:p>
          <a:p>
            <a:pPr lvl="1">
              <a:lnSpc>
                <a:spcPct val="90000"/>
              </a:lnSpc>
            </a:pPr>
            <a:r>
              <a:rPr lang="en-US" sz="2000" cap="none" dirty="0">
                <a:latin typeface="Book Antiqua" panose="02040602050305030304" pitchFamily="18" charset="0"/>
              </a:rPr>
              <a:t>Leverage commercial capabilities as much as possible.  </a:t>
            </a:r>
          </a:p>
          <a:p>
            <a:pPr lvl="1">
              <a:lnSpc>
                <a:spcPct val="90000"/>
              </a:lnSpc>
            </a:pPr>
            <a:r>
              <a:rPr lang="en-US" sz="2000" cap="none" dirty="0">
                <a:latin typeface="Book Antiqua" panose="02040602050305030304" pitchFamily="18" charset="0"/>
              </a:rPr>
              <a:t>Demonstrate technologies that add value to ongoing commercial &amp; exploration space activities.  </a:t>
            </a:r>
          </a:p>
          <a:p>
            <a:pPr lvl="1">
              <a:lnSpc>
                <a:spcPct val="90000"/>
              </a:lnSpc>
            </a:pPr>
            <a:r>
              <a:rPr lang="en-US" sz="2000" cap="none" dirty="0">
                <a:latin typeface="Book Antiqua" panose="02040602050305030304" pitchFamily="18" charset="0"/>
              </a:rPr>
              <a:t>Mission planning should start immediately  </a:t>
            </a:r>
          </a:p>
          <a:p>
            <a:pPr lvl="1">
              <a:lnSpc>
                <a:spcPct val="90000"/>
              </a:lnSpc>
            </a:pPr>
            <a:r>
              <a:rPr lang="en-US" sz="2000" b="1" cap="none" dirty="0">
                <a:latin typeface="Book Antiqua" panose="02040602050305030304" pitchFamily="18" charset="0"/>
              </a:rPr>
              <a:t>It should be a national commitment!</a:t>
            </a:r>
          </a:p>
        </p:txBody>
      </p:sp>
      <p:pic>
        <p:nvPicPr>
          <p:cNvPr id="4" name="Picture 3" descr="C:\Users\admin\Desktop\IMAG1240.jpg"/>
          <p:cNvPicPr/>
          <p:nvPr/>
        </p:nvPicPr>
        <p:blipFill rotWithShape="1">
          <a:blip r:embed="rId2" cstate="print">
            <a:extLst>
              <a:ext uri="{28A0092B-C50C-407E-A947-70E740481C1C}">
                <a14:useLocalDpi xmlns:a14="http://schemas.microsoft.com/office/drawing/2010/main"/>
              </a:ext>
            </a:extLst>
          </a:blip>
          <a:srcRect/>
          <a:stretch/>
        </p:blipFill>
        <p:spPr bwMode="auto">
          <a:xfrm>
            <a:off x="8615807" y="1048625"/>
            <a:ext cx="3464340" cy="2734810"/>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528505" y="1149291"/>
            <a:ext cx="8539994" cy="2197525"/>
          </a:xfrm>
          <a:prstGeom prst="rect">
            <a:avLst/>
          </a:prstGeom>
          <a:noFill/>
        </p:spPr>
        <p:txBody>
          <a:bodyPr wrap="square" rtlCol="0">
            <a:spAutoFit/>
          </a:bodyPr>
          <a:lstStyle/>
          <a:p>
            <a:pPr marL="285750" indent="-285750">
              <a:lnSpc>
                <a:spcPct val="90000"/>
              </a:lnSpc>
              <a:buFont typeface="Arial" panose="020B0604020202020204" pitchFamily="34" charset="0"/>
              <a:buChar char="•"/>
            </a:pPr>
            <a:r>
              <a:rPr lang="en-US" sz="2400" dirty="0">
                <a:latin typeface="Book Antiqua" panose="02040602050305030304" pitchFamily="18" charset="0"/>
              </a:rPr>
              <a:t>1</a:t>
            </a:r>
            <a:r>
              <a:rPr lang="en-US" sz="2400" baseline="30000" dirty="0">
                <a:latin typeface="Book Antiqua" panose="02040602050305030304" pitchFamily="18" charset="0"/>
              </a:rPr>
              <a:t>st</a:t>
            </a:r>
            <a:r>
              <a:rPr lang="en-US" sz="2400" dirty="0">
                <a:latin typeface="Book Antiqua" panose="02040602050305030304" pitchFamily="18" charset="0"/>
              </a:rPr>
              <a:t> mission needs to be a mission worthy of the event it’s commemorating.</a:t>
            </a:r>
          </a:p>
          <a:p>
            <a:pPr marL="742950" lvl="1" indent="-285750">
              <a:lnSpc>
                <a:spcPct val="90000"/>
              </a:lnSpc>
              <a:buFont typeface="Arial" panose="020B0604020202020204" pitchFamily="34" charset="0"/>
              <a:buChar char="•"/>
            </a:pPr>
            <a:r>
              <a:rPr lang="en-US" sz="2000" dirty="0">
                <a:latin typeface="Book Antiqua" panose="02040602050305030304" pitchFamily="18" charset="0"/>
              </a:rPr>
              <a:t>America spent $110 billion to accomplish the most difficult technological achievement of all time</a:t>
            </a:r>
          </a:p>
          <a:p>
            <a:pPr marL="742950" lvl="1" indent="-285750">
              <a:lnSpc>
                <a:spcPct val="90000"/>
              </a:lnSpc>
              <a:buFont typeface="Arial" panose="020B0604020202020204" pitchFamily="34" charset="0"/>
              <a:buChar char="•"/>
            </a:pPr>
            <a:r>
              <a:rPr lang="en-US" sz="2000" dirty="0">
                <a:latin typeface="Book Antiqua" panose="02040602050305030304" pitchFamily="18" charset="0"/>
              </a:rPr>
              <a:t>20 years later we celebrated the event by giving out $0.25 medallions</a:t>
            </a:r>
          </a:p>
          <a:p>
            <a:pPr marL="742950" lvl="1" indent="-285750">
              <a:lnSpc>
                <a:spcPct val="90000"/>
              </a:lnSpc>
              <a:buFont typeface="Arial" panose="020B0604020202020204" pitchFamily="34" charset="0"/>
              <a:buChar char="•"/>
            </a:pPr>
            <a:r>
              <a:rPr lang="en-US" sz="2400" b="1" dirty="0">
                <a:solidFill>
                  <a:srgbClr val="FF0000"/>
                </a:solidFill>
                <a:latin typeface="Book Antiqua" panose="02040602050305030304" pitchFamily="18" charset="0"/>
              </a:rPr>
              <a:t>How should we remember the 50</a:t>
            </a:r>
            <a:r>
              <a:rPr lang="en-US" sz="2400" b="1" baseline="30000" dirty="0">
                <a:solidFill>
                  <a:srgbClr val="FF0000"/>
                </a:solidFill>
                <a:latin typeface="Book Antiqua" panose="02040602050305030304" pitchFamily="18" charset="0"/>
              </a:rPr>
              <a:t>th</a:t>
            </a:r>
            <a:r>
              <a:rPr lang="en-US" sz="2400" b="1" dirty="0">
                <a:solidFill>
                  <a:srgbClr val="FF0000"/>
                </a:solidFill>
                <a:latin typeface="Book Antiqua" panose="02040602050305030304" pitchFamily="18" charset="0"/>
              </a:rPr>
              <a:t> anniversary? </a:t>
            </a:r>
          </a:p>
        </p:txBody>
      </p:sp>
      <p:sp>
        <p:nvSpPr>
          <p:cNvPr id="7" name="Slide Number Placeholder 6"/>
          <p:cNvSpPr>
            <a:spLocks noGrp="1"/>
          </p:cNvSpPr>
          <p:nvPr>
            <p:ph type="sldNum" sz="quarter" idx="12"/>
          </p:nvPr>
        </p:nvSpPr>
        <p:spPr>
          <a:xfrm>
            <a:off x="5027611" y="6492875"/>
            <a:ext cx="1574525" cy="365125"/>
          </a:xfrm>
        </p:spPr>
        <p:txBody>
          <a:bodyPr/>
          <a:lstStyle/>
          <a:p>
            <a:pPr algn="ctr"/>
            <a:fld id="{6D22F896-40B5-4ADD-8801-0D06FADFA095}" type="slidenum">
              <a:rPr lang="en-US" sz="1100" smtClean="0"/>
              <a:pPr algn="ctr"/>
              <a:t>3</a:t>
            </a:fld>
            <a:r>
              <a:rPr lang="en-US" sz="1100" dirty="0"/>
              <a:t> of 14 slides</a:t>
            </a:r>
          </a:p>
        </p:txBody>
      </p:sp>
    </p:spTree>
    <p:extLst>
      <p:ext uri="{BB962C8B-B14F-4D97-AF65-F5344CB8AC3E}">
        <p14:creationId xmlns:p14="http://schemas.microsoft.com/office/powerpoint/2010/main" val="34495483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134224"/>
            <a:ext cx="10364451" cy="813732"/>
          </a:xfrm>
        </p:spPr>
        <p:txBody>
          <a:bodyPr>
            <a:normAutofit/>
          </a:bodyPr>
          <a:lstStyle/>
          <a:p>
            <a:r>
              <a:rPr lang="en-US" b="1" dirty="0"/>
              <a:t>First Flight options/Objectives</a:t>
            </a:r>
            <a:endParaRPr lang="en-US" dirty="0"/>
          </a:p>
        </p:txBody>
      </p:sp>
      <p:sp>
        <p:nvSpPr>
          <p:cNvPr id="3" name="Content Placeholder 2"/>
          <p:cNvSpPr>
            <a:spLocks noGrp="1"/>
          </p:cNvSpPr>
          <p:nvPr>
            <p:ph sz="quarter" idx="13"/>
          </p:nvPr>
        </p:nvSpPr>
        <p:spPr>
          <a:xfrm>
            <a:off x="913149" y="1258350"/>
            <a:ext cx="10343627" cy="5058562"/>
          </a:xfrm>
        </p:spPr>
        <p:txBody>
          <a:bodyPr>
            <a:normAutofit/>
          </a:bodyPr>
          <a:lstStyle/>
          <a:p>
            <a:pPr marL="0" indent="0">
              <a:buNone/>
            </a:pPr>
            <a:r>
              <a:rPr lang="en-US" sz="2400" cap="none" dirty="0">
                <a:latin typeface="Book Antiqua" panose="02040602050305030304" pitchFamily="18" charset="0"/>
              </a:rPr>
              <a:t>50</a:t>
            </a:r>
            <a:r>
              <a:rPr lang="en-US" sz="2400" cap="none" baseline="30000" dirty="0">
                <a:latin typeface="Book Antiqua" panose="02040602050305030304" pitchFamily="18" charset="0"/>
              </a:rPr>
              <a:t>th</a:t>
            </a:r>
            <a:r>
              <a:rPr lang="en-US" sz="2400" cap="none" dirty="0">
                <a:latin typeface="Book Antiqua" panose="02040602050305030304" pitchFamily="18" charset="0"/>
              </a:rPr>
              <a:t> anniversary of Apollo 11 flight &lt; 3 years away - funding for project will not occur until the next fiscal year.  </a:t>
            </a:r>
          </a:p>
          <a:p>
            <a:pPr marL="0" indent="0">
              <a:buNone/>
            </a:pPr>
            <a:r>
              <a:rPr lang="en-US" sz="2400" cap="none" dirty="0">
                <a:latin typeface="Book Antiqua" panose="02040602050305030304" pitchFamily="18" charset="0"/>
              </a:rPr>
              <a:t>1st mission must be minimized to meet hard deadline &amp; reasonable budget </a:t>
            </a:r>
          </a:p>
          <a:p>
            <a:r>
              <a:rPr lang="en-US" sz="2400" cap="none" dirty="0">
                <a:latin typeface="Book Antiqua" panose="02040602050305030304" pitchFamily="18" charset="0"/>
              </a:rPr>
              <a:t>We have derived 4 options for the first flight:</a:t>
            </a:r>
          </a:p>
          <a:p>
            <a:pPr marL="914400" lvl="1" indent="-457200">
              <a:buFont typeface="+mj-lt"/>
              <a:buAutoNum type="arabicPeriod"/>
            </a:pPr>
            <a:r>
              <a:rPr lang="en-US" sz="2000" cap="none" dirty="0">
                <a:latin typeface="Book Antiqua" panose="02040602050305030304" pitchFamily="18" charset="0"/>
              </a:rPr>
              <a:t>Land an unmanned mobile video surveyor near an Apollo site, image hardware and demonstrate equipment and instruments needed to search for water/ice</a:t>
            </a:r>
          </a:p>
          <a:p>
            <a:pPr marL="914400" lvl="1" indent="-457200">
              <a:buFont typeface="+mj-lt"/>
              <a:buAutoNum type="arabicPeriod"/>
            </a:pPr>
            <a:r>
              <a:rPr lang="en-US" sz="2000" cap="none" dirty="0">
                <a:latin typeface="Book Antiqua" panose="02040602050305030304" pitchFamily="18" charset="0"/>
              </a:rPr>
              <a:t>Land at polar region &amp; initiate searchers for water/ice, explore lava tubes or other sources while demonstrating and evaluating the latest equipment</a:t>
            </a:r>
          </a:p>
          <a:p>
            <a:pPr marL="914400" lvl="1" indent="-457200">
              <a:buFont typeface="+mj-lt"/>
              <a:buAutoNum type="arabicPeriod"/>
            </a:pPr>
            <a:r>
              <a:rPr lang="en-US" sz="2000" cap="none" dirty="0">
                <a:latin typeface="Book Antiqua" panose="02040602050305030304" pitchFamily="18" charset="0"/>
              </a:rPr>
              <a:t>Contract directly to commercial community to land on moon &amp; exploit whatever is needed to find and process the lunar regolith for water.</a:t>
            </a:r>
          </a:p>
          <a:p>
            <a:pPr marL="914400" lvl="1" indent="-457200">
              <a:buFont typeface="+mj-lt"/>
              <a:buAutoNum type="arabicPeriod"/>
            </a:pPr>
            <a:r>
              <a:rPr lang="en-US" sz="2000" cap="none" dirty="0">
                <a:latin typeface="Book Antiqua" panose="02040602050305030304" pitchFamily="18" charset="0"/>
              </a:rPr>
              <a:t>Extend Google X-Prize to add an Apollo anniversary flight</a:t>
            </a:r>
          </a:p>
          <a:p>
            <a:endParaRPr lang="en-US" dirty="0"/>
          </a:p>
        </p:txBody>
      </p:sp>
      <p:sp>
        <p:nvSpPr>
          <p:cNvPr id="5" name="Slide Number Placeholder 4"/>
          <p:cNvSpPr>
            <a:spLocks noGrp="1"/>
          </p:cNvSpPr>
          <p:nvPr>
            <p:ph type="sldNum" sz="quarter" idx="12"/>
          </p:nvPr>
        </p:nvSpPr>
        <p:spPr>
          <a:xfrm>
            <a:off x="5366834" y="6444743"/>
            <a:ext cx="1457079" cy="365125"/>
          </a:xfrm>
        </p:spPr>
        <p:txBody>
          <a:bodyPr/>
          <a:lstStyle/>
          <a:p>
            <a:pPr algn="ctr"/>
            <a:fld id="{6D22F896-40B5-4ADD-8801-0D06FADFA095}" type="slidenum">
              <a:rPr lang="en-US" smtClean="0"/>
              <a:pPr algn="ctr"/>
              <a:t>4</a:t>
            </a:fld>
            <a:r>
              <a:rPr lang="en-US" dirty="0"/>
              <a:t> of 14 </a:t>
            </a:r>
            <a:r>
              <a:rPr lang="en-US" sz="1100" dirty="0"/>
              <a:t>slides</a:t>
            </a:r>
            <a:endParaRPr lang="en-US" dirty="0"/>
          </a:p>
        </p:txBody>
      </p:sp>
    </p:spTree>
    <p:extLst>
      <p:ext uri="{BB962C8B-B14F-4D97-AF65-F5344CB8AC3E}">
        <p14:creationId xmlns:p14="http://schemas.microsoft.com/office/powerpoint/2010/main" val="15612580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32624"/>
            <a:ext cx="10364451" cy="1361285"/>
          </a:xfrm>
        </p:spPr>
        <p:txBody>
          <a:bodyPr>
            <a:normAutofit/>
          </a:bodyPr>
          <a:lstStyle/>
          <a:p>
            <a:r>
              <a:rPr lang="en-US" sz="4400" b="1" dirty="0"/>
              <a:t>Issues</a:t>
            </a:r>
          </a:p>
        </p:txBody>
      </p:sp>
      <p:sp>
        <p:nvSpPr>
          <p:cNvPr id="3" name="Content Placeholder 2"/>
          <p:cNvSpPr>
            <a:spLocks noGrp="1"/>
          </p:cNvSpPr>
          <p:nvPr>
            <p:ph sz="quarter" idx="13"/>
          </p:nvPr>
        </p:nvSpPr>
        <p:spPr>
          <a:xfrm>
            <a:off x="1542948" y="1317072"/>
            <a:ext cx="10363826" cy="4806891"/>
          </a:xfrm>
        </p:spPr>
        <p:txBody>
          <a:bodyPr/>
          <a:lstStyle/>
          <a:p>
            <a:r>
              <a:rPr lang="en-US" sz="2800" cap="none" dirty="0">
                <a:latin typeface="Book Antiqua" panose="02040602050305030304" pitchFamily="18" charset="0"/>
              </a:rPr>
              <a:t>Who pays for it?</a:t>
            </a:r>
          </a:p>
          <a:p>
            <a:r>
              <a:rPr lang="en-US" sz="2800" cap="none" dirty="0">
                <a:latin typeface="Book Antiqua" panose="02040602050305030304" pitchFamily="18" charset="0"/>
              </a:rPr>
              <a:t>Who manages it?</a:t>
            </a:r>
          </a:p>
          <a:p>
            <a:r>
              <a:rPr lang="en-US" sz="2800" cap="none" dirty="0">
                <a:latin typeface="Book Antiqua" panose="02040602050305030304" pitchFamily="18" charset="0"/>
              </a:rPr>
              <a:t>How to integrate commercial and international partnerships?</a:t>
            </a:r>
          </a:p>
          <a:p>
            <a:r>
              <a:rPr lang="en-US" sz="2800" cap="none" dirty="0">
                <a:latin typeface="Book Antiqua" panose="02040602050305030304" pitchFamily="18" charset="0"/>
              </a:rPr>
              <a:t>How to protect proprietary rights?</a:t>
            </a:r>
          </a:p>
          <a:p>
            <a:r>
              <a:rPr lang="en-US" sz="2800" cap="none" dirty="0">
                <a:latin typeface="Book Antiqua" panose="02040602050305030304" pitchFamily="18" charset="0"/>
              </a:rPr>
              <a:t>How to make a national priority?</a:t>
            </a:r>
          </a:p>
          <a:p>
            <a:r>
              <a:rPr lang="en-US" sz="2800" cap="none" dirty="0">
                <a:latin typeface="Book Antiqua" panose="02040602050305030304" pitchFamily="18" charset="0"/>
              </a:rPr>
              <a:t>How to protect the Apollo site/hardware </a:t>
            </a:r>
          </a:p>
          <a:p>
            <a:endParaRPr lang="en-US" dirty="0"/>
          </a:p>
        </p:txBody>
      </p:sp>
      <p:sp>
        <p:nvSpPr>
          <p:cNvPr id="5" name="Slide Number Placeholder 4"/>
          <p:cNvSpPr>
            <a:spLocks noGrp="1"/>
          </p:cNvSpPr>
          <p:nvPr>
            <p:ph type="sldNum" sz="quarter" idx="12"/>
          </p:nvPr>
        </p:nvSpPr>
        <p:spPr>
          <a:xfrm>
            <a:off x="5590948" y="6401994"/>
            <a:ext cx="1010101" cy="365125"/>
          </a:xfrm>
        </p:spPr>
        <p:txBody>
          <a:bodyPr/>
          <a:lstStyle/>
          <a:p>
            <a:pPr algn="ctr"/>
            <a:fld id="{6D22F896-40B5-4ADD-8801-0D06FADFA095}" type="slidenum">
              <a:rPr lang="en-US" sz="1100" smtClean="0"/>
              <a:pPr algn="ctr"/>
              <a:t>5</a:t>
            </a:fld>
            <a:r>
              <a:rPr lang="en-US" sz="1100" dirty="0"/>
              <a:t> of 14 slides</a:t>
            </a:r>
          </a:p>
        </p:txBody>
      </p:sp>
    </p:spTree>
    <p:extLst>
      <p:ext uri="{BB962C8B-B14F-4D97-AF65-F5344CB8AC3E}">
        <p14:creationId xmlns:p14="http://schemas.microsoft.com/office/powerpoint/2010/main" val="1443643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769" y="419449"/>
            <a:ext cx="5168244" cy="1193505"/>
          </a:xfrm>
        </p:spPr>
        <p:txBody>
          <a:bodyPr/>
          <a:lstStyle/>
          <a:p>
            <a:r>
              <a:rPr lang="en-US" dirty="0"/>
              <a:t>What’s needed</a:t>
            </a:r>
          </a:p>
        </p:txBody>
      </p:sp>
      <p:sp>
        <p:nvSpPr>
          <p:cNvPr id="3" name="Content Placeholder 2"/>
          <p:cNvSpPr>
            <a:spLocks noGrp="1"/>
          </p:cNvSpPr>
          <p:nvPr>
            <p:ph sz="quarter" idx="13"/>
          </p:nvPr>
        </p:nvSpPr>
        <p:spPr>
          <a:xfrm>
            <a:off x="1261629" y="1434517"/>
            <a:ext cx="3154260" cy="5167618"/>
          </a:xfrm>
        </p:spPr>
        <p:txBody>
          <a:bodyPr>
            <a:normAutofit/>
          </a:bodyPr>
          <a:lstStyle/>
          <a:p>
            <a:r>
              <a:rPr lang="en-US" sz="2400" cap="none" dirty="0"/>
              <a:t>Launch Vehicle </a:t>
            </a:r>
          </a:p>
          <a:p>
            <a:r>
              <a:rPr lang="en-US" sz="2400" cap="none" dirty="0"/>
              <a:t>Upper Stage</a:t>
            </a:r>
          </a:p>
          <a:p>
            <a:r>
              <a:rPr lang="en-US" sz="2400" cap="none" dirty="0"/>
              <a:t>Lander</a:t>
            </a:r>
          </a:p>
          <a:p>
            <a:r>
              <a:rPr lang="en-US" sz="2400" cap="none" dirty="0"/>
              <a:t>Rover</a:t>
            </a:r>
          </a:p>
          <a:p>
            <a:r>
              <a:rPr lang="en-US" sz="2400" cap="none" dirty="0"/>
              <a:t>Power</a:t>
            </a:r>
          </a:p>
          <a:p>
            <a:r>
              <a:rPr lang="en-US" sz="2400" cap="none" dirty="0"/>
              <a:t>Communication</a:t>
            </a:r>
          </a:p>
          <a:p>
            <a:r>
              <a:rPr lang="en-US" sz="2400" cap="none" dirty="0"/>
              <a:t>Payload</a:t>
            </a:r>
          </a:p>
          <a:p>
            <a:r>
              <a:rPr lang="en-US" sz="2400" cap="none" dirty="0"/>
              <a:t>Mission</a:t>
            </a:r>
          </a:p>
          <a:p>
            <a:r>
              <a:rPr lang="en-US" sz="2400" cap="none" dirty="0"/>
              <a:t>Follow-on</a:t>
            </a:r>
          </a:p>
          <a:p>
            <a:endParaRPr lang="en-US" dirty="0"/>
          </a:p>
        </p:txBody>
      </p:sp>
      <p:pic>
        <p:nvPicPr>
          <p:cNvPr id="1026" name="Picture 2" descr="Rover engineers in JPL's In-Situ Instrument Lab check how a test rover moves in material chosen to simulate some difficult Mars driving condit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6876" y="0"/>
            <a:ext cx="7124763" cy="47397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415890" y="4739780"/>
            <a:ext cx="7311920" cy="1107996"/>
          </a:xfrm>
          <a:prstGeom prst="rect">
            <a:avLst/>
          </a:prstGeom>
          <a:noFill/>
        </p:spPr>
        <p:txBody>
          <a:bodyPr wrap="square" rtlCol="0">
            <a:spAutoFit/>
          </a:bodyPr>
          <a:lstStyle/>
          <a:p>
            <a:pPr lvl="1"/>
            <a:r>
              <a:rPr lang="en-US" sz="2200" dirty="0"/>
              <a:t>Our recommendation is to utilize the Mars Exploration Test Rover at JPL for Spirit &amp; Opportunity which weigh 275 kg &amp; is </a:t>
            </a:r>
            <a:r>
              <a:rPr lang="en-US" sz="2200" b="1" dirty="0">
                <a:solidFill>
                  <a:srgbClr val="FF0000"/>
                </a:solidFill>
              </a:rPr>
              <a:t>already built, fully tested, paid for</a:t>
            </a:r>
            <a:r>
              <a:rPr lang="en-US" sz="2200" dirty="0"/>
              <a:t>. </a:t>
            </a:r>
          </a:p>
        </p:txBody>
      </p:sp>
      <p:sp>
        <p:nvSpPr>
          <p:cNvPr id="6" name="Slide Number Placeholder 5"/>
          <p:cNvSpPr>
            <a:spLocks noGrp="1"/>
          </p:cNvSpPr>
          <p:nvPr>
            <p:ph type="sldNum" sz="quarter" idx="12"/>
          </p:nvPr>
        </p:nvSpPr>
        <p:spPr>
          <a:xfrm>
            <a:off x="5096876" y="6492875"/>
            <a:ext cx="1261979" cy="365125"/>
          </a:xfrm>
        </p:spPr>
        <p:txBody>
          <a:bodyPr/>
          <a:lstStyle/>
          <a:p>
            <a:pPr algn="ctr"/>
            <a:fld id="{6D22F896-40B5-4ADD-8801-0D06FADFA095}" type="slidenum">
              <a:rPr lang="en-US" sz="1100" smtClean="0"/>
              <a:pPr algn="ctr"/>
              <a:t>6</a:t>
            </a:fld>
            <a:r>
              <a:rPr lang="en-US" sz="1100" dirty="0"/>
              <a:t> of 14 slides</a:t>
            </a:r>
          </a:p>
        </p:txBody>
      </p:sp>
    </p:spTree>
    <p:extLst>
      <p:ext uri="{BB962C8B-B14F-4D97-AF65-F5344CB8AC3E}">
        <p14:creationId xmlns:p14="http://schemas.microsoft.com/office/powerpoint/2010/main" val="20109949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173902"/>
            <a:ext cx="10364451" cy="555940"/>
          </a:xfrm>
        </p:spPr>
        <p:txBody>
          <a:bodyPr>
            <a:normAutofit fontScale="90000"/>
          </a:bodyPr>
          <a:lstStyle/>
          <a:p>
            <a:r>
              <a:rPr lang="en-US" dirty="0"/>
              <a:t>Potential launch vehicles</a:t>
            </a:r>
          </a:p>
        </p:txBody>
      </p:sp>
      <p:sp>
        <p:nvSpPr>
          <p:cNvPr id="5" name="Content Placeholder 4"/>
          <p:cNvSpPr>
            <a:spLocks noGrp="1"/>
          </p:cNvSpPr>
          <p:nvPr>
            <p:ph sz="quarter" idx="13"/>
          </p:nvPr>
        </p:nvSpPr>
        <p:spPr/>
        <p:txBody>
          <a:bodyPr/>
          <a:lstStyle/>
          <a:p>
            <a:endParaRPr lang="en-US" dirty="0"/>
          </a:p>
        </p:txBody>
      </p:sp>
      <p:pic>
        <p:nvPicPr>
          <p:cNvPr id="6" name="Picture 5"/>
          <p:cNvPicPr/>
          <p:nvPr/>
        </p:nvPicPr>
        <p:blipFill>
          <a:blip r:embed="rId2">
            <a:extLst>
              <a:ext uri="{28A0092B-C50C-407E-A947-70E740481C1C}">
                <a14:useLocalDpi xmlns:a14="http://schemas.microsoft.com/office/drawing/2010/main"/>
              </a:ext>
            </a:extLst>
          </a:blip>
          <a:srcRect/>
          <a:stretch>
            <a:fillRect/>
          </a:stretch>
        </p:blipFill>
        <p:spPr bwMode="auto">
          <a:xfrm>
            <a:off x="1023458" y="729842"/>
            <a:ext cx="9496335" cy="5805182"/>
          </a:xfrm>
          <a:prstGeom prst="rect">
            <a:avLst/>
          </a:prstGeom>
          <a:noFill/>
        </p:spPr>
      </p:pic>
      <p:sp>
        <p:nvSpPr>
          <p:cNvPr id="4" name="Slide Number Placeholder 3"/>
          <p:cNvSpPr>
            <a:spLocks noGrp="1"/>
          </p:cNvSpPr>
          <p:nvPr>
            <p:ph type="sldNum" sz="quarter" idx="12"/>
          </p:nvPr>
        </p:nvSpPr>
        <p:spPr>
          <a:xfrm>
            <a:off x="5007410" y="6535024"/>
            <a:ext cx="1225610" cy="365125"/>
          </a:xfrm>
        </p:spPr>
        <p:txBody>
          <a:bodyPr/>
          <a:lstStyle/>
          <a:p>
            <a:pPr algn="ctr"/>
            <a:fld id="{6D22F896-40B5-4ADD-8801-0D06FADFA095}" type="slidenum">
              <a:rPr lang="en-US" sz="1100" smtClean="0"/>
              <a:pPr algn="ctr"/>
              <a:t>7</a:t>
            </a:fld>
            <a:r>
              <a:rPr lang="en-US" sz="1100" dirty="0"/>
              <a:t> of 14 slides</a:t>
            </a:r>
          </a:p>
        </p:txBody>
      </p:sp>
    </p:spTree>
    <p:extLst>
      <p:ext uri="{BB962C8B-B14F-4D97-AF65-F5344CB8AC3E}">
        <p14:creationId xmlns:p14="http://schemas.microsoft.com/office/powerpoint/2010/main" val="3256549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04459"/>
            <a:ext cx="10364451" cy="894499"/>
          </a:xfrm>
        </p:spPr>
        <p:txBody>
          <a:bodyPr/>
          <a:lstStyle/>
          <a:p>
            <a:r>
              <a:rPr lang="en-US" b="1" dirty="0"/>
              <a:t>potential Lunar Landers</a:t>
            </a:r>
            <a:endParaRPr lang="en-US" dirty="0"/>
          </a:p>
        </p:txBody>
      </p:sp>
      <p:sp>
        <p:nvSpPr>
          <p:cNvPr id="3" name="Content Placeholder 2"/>
          <p:cNvSpPr>
            <a:spLocks noGrp="1"/>
          </p:cNvSpPr>
          <p:nvPr>
            <p:ph sz="quarter" idx="13"/>
          </p:nvPr>
        </p:nvSpPr>
        <p:spPr/>
        <p:txBody>
          <a:bodyPr/>
          <a:lstStyle/>
          <a:p>
            <a:endParaRPr lang="en-US" dirty="0"/>
          </a:p>
        </p:txBody>
      </p:sp>
      <p:pic>
        <p:nvPicPr>
          <p:cNvPr id="4" name="Picture 3"/>
          <p:cNvPicPr>
            <a:picLocks noChangeAspect="1"/>
          </p:cNvPicPr>
          <p:nvPr/>
        </p:nvPicPr>
        <p:blipFill>
          <a:blip r:embed="rId2"/>
          <a:stretch>
            <a:fillRect/>
          </a:stretch>
        </p:blipFill>
        <p:spPr>
          <a:xfrm>
            <a:off x="619535" y="1677446"/>
            <a:ext cx="11056820" cy="3389504"/>
          </a:xfrm>
          <a:prstGeom prst="rect">
            <a:avLst/>
          </a:prstGeom>
        </p:spPr>
      </p:pic>
      <p:sp>
        <p:nvSpPr>
          <p:cNvPr id="6" name="Slide Number Placeholder 5"/>
          <p:cNvSpPr>
            <a:spLocks noGrp="1"/>
          </p:cNvSpPr>
          <p:nvPr>
            <p:ph type="sldNum" sz="quarter" idx="12"/>
          </p:nvPr>
        </p:nvSpPr>
        <p:spPr>
          <a:xfrm>
            <a:off x="5145057" y="6480845"/>
            <a:ext cx="1289299" cy="365125"/>
          </a:xfrm>
        </p:spPr>
        <p:txBody>
          <a:bodyPr/>
          <a:lstStyle/>
          <a:p>
            <a:pPr algn="ctr"/>
            <a:fld id="{6D22F896-40B5-4ADD-8801-0D06FADFA095}" type="slidenum">
              <a:rPr lang="en-US" sz="1100" smtClean="0"/>
              <a:pPr algn="ctr"/>
              <a:t>8</a:t>
            </a:fld>
            <a:r>
              <a:rPr lang="en-US" sz="1100" dirty="0"/>
              <a:t> of 14 slides</a:t>
            </a:r>
          </a:p>
        </p:txBody>
      </p:sp>
    </p:spTree>
    <p:extLst>
      <p:ext uri="{BB962C8B-B14F-4D97-AF65-F5344CB8AC3E}">
        <p14:creationId xmlns:p14="http://schemas.microsoft.com/office/powerpoint/2010/main" val="612631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774" y="241013"/>
            <a:ext cx="10364451" cy="790833"/>
          </a:xfrm>
        </p:spPr>
        <p:txBody>
          <a:bodyPr/>
          <a:lstStyle/>
          <a:p>
            <a:r>
              <a:rPr lang="en-US" dirty="0"/>
              <a:t>Potential Lunar rovers</a:t>
            </a:r>
          </a:p>
        </p:txBody>
      </p:sp>
      <p:sp>
        <p:nvSpPr>
          <p:cNvPr id="3" name="Content Placeholder 2"/>
          <p:cNvSpPr>
            <a:spLocks noGrp="1"/>
          </p:cNvSpPr>
          <p:nvPr>
            <p:ph sz="quarter" idx="13"/>
          </p:nvPr>
        </p:nvSpPr>
        <p:spPr>
          <a:xfrm>
            <a:off x="913773" y="5259897"/>
            <a:ext cx="10268751" cy="998290"/>
          </a:xfrm>
        </p:spPr>
        <p:txBody>
          <a:bodyPr/>
          <a:lstStyle/>
          <a:p>
            <a:r>
              <a:rPr lang="en-US" cap="none" dirty="0">
                <a:latin typeface="Book Antiqua" panose="02040602050305030304" pitchFamily="18" charset="0"/>
              </a:rPr>
              <a:t>As stated previously, we recommend using the Mars Exploration Test Rover, because it is already built, already tested, and already paid for.</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913774" y="968052"/>
            <a:ext cx="10151306" cy="4291845"/>
          </a:xfrm>
          <a:prstGeom prst="rect">
            <a:avLst/>
          </a:prstGeom>
          <a:noFill/>
          <a:ln>
            <a:noFill/>
          </a:ln>
        </p:spPr>
      </p:pic>
      <p:sp>
        <p:nvSpPr>
          <p:cNvPr id="6" name="Slide Number Placeholder 5"/>
          <p:cNvSpPr>
            <a:spLocks noGrp="1"/>
          </p:cNvSpPr>
          <p:nvPr>
            <p:ph type="sldNum" sz="quarter" idx="12"/>
          </p:nvPr>
        </p:nvSpPr>
        <p:spPr>
          <a:xfrm>
            <a:off x="5283933" y="6492875"/>
            <a:ext cx="1343370" cy="365125"/>
          </a:xfrm>
        </p:spPr>
        <p:txBody>
          <a:bodyPr/>
          <a:lstStyle/>
          <a:p>
            <a:pPr algn="ctr"/>
            <a:fld id="{6D22F896-40B5-4ADD-8801-0D06FADFA095}" type="slidenum">
              <a:rPr lang="en-US" sz="1100" smtClean="0"/>
              <a:pPr algn="ctr"/>
              <a:t>9</a:t>
            </a:fld>
            <a:r>
              <a:rPr lang="en-US" sz="1100" dirty="0"/>
              <a:t> of 14 slides</a:t>
            </a:r>
          </a:p>
        </p:txBody>
      </p:sp>
    </p:spTree>
    <p:extLst>
      <p:ext uri="{BB962C8B-B14F-4D97-AF65-F5344CB8AC3E}">
        <p14:creationId xmlns:p14="http://schemas.microsoft.com/office/powerpoint/2010/main" val="541234406"/>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TM04033925[[fn=Droplet]]</Template>
  <TotalTime>2173</TotalTime>
  <Words>1181</Words>
  <Application>Microsoft Office PowerPoint</Application>
  <PresentationFormat>Widescreen</PresentationFormat>
  <Paragraphs>106</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ＭＳ Ｐゴシック</vt:lpstr>
      <vt:lpstr>Arial</vt:lpstr>
      <vt:lpstr>Book Antiqua</vt:lpstr>
      <vt:lpstr>Calibri</vt:lpstr>
      <vt:lpstr>Times New Roman</vt:lpstr>
      <vt:lpstr>Tw Cen MT</vt:lpstr>
      <vt:lpstr>Droplet</vt:lpstr>
      <vt:lpstr>Commemorate the 50th Anniversary of  the Apollo 11 Moon Landing (The Apollo 11 Plus 50 Project)</vt:lpstr>
      <vt:lpstr>What is the Apollo 11 plus 50 project</vt:lpstr>
      <vt:lpstr>Initial Lunar Mission Considerations</vt:lpstr>
      <vt:lpstr>First Flight options/Objectives</vt:lpstr>
      <vt:lpstr>Issues</vt:lpstr>
      <vt:lpstr>What’s needed</vt:lpstr>
      <vt:lpstr>Potential launch vehicles</vt:lpstr>
      <vt:lpstr>potential Lunar Landers</vt:lpstr>
      <vt:lpstr>Potential Lunar rovers</vt:lpstr>
      <vt:lpstr>PowerPoint Presentation</vt:lpstr>
      <vt:lpstr>THE THIRD MISSION –  THE NEXT “MAN” (a walking robot) ON THE MOON</vt:lpstr>
      <vt:lpstr>Why a Walking Robot; why the LRV </vt:lpstr>
      <vt:lpstr>Why not send astronauts to do job</vt:lpstr>
      <vt:lpstr>Conclusion: Why is the Apollo 11 plus 50 project important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Commemorate the 50th Anniversary of  the Apollo 11 Moon Landing (The Apollo 11 Plus 50 Project)</dc:title>
  <dc:creator>admin</dc:creator>
  <cp:lastModifiedBy>admin</cp:lastModifiedBy>
  <cp:revision>42</cp:revision>
  <dcterms:created xsi:type="dcterms:W3CDTF">2016-07-05T21:12:58Z</dcterms:created>
  <dcterms:modified xsi:type="dcterms:W3CDTF">2016-07-21T15:32:41Z</dcterms:modified>
</cp:coreProperties>
</file>