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58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968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AF185-20DF-4BAF-A17C-E09C8B68F0BF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48D71-662C-489F-BCEA-F0ED92A6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4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CF57-4666-4FE1-9FC5-C0CDE843C58E}" type="datetime1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7B5B-F2BD-47FA-A49B-689703C25BDE}" type="datetime1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325F-D91C-427B-BC1C-1D76F3839050}" type="datetime1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BF88-93FC-479F-8A33-354CF319999D}" type="datetime1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AF0F-296A-4FED-AC08-CA8B221FD6C4}" type="datetime1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0706-7391-4F19-95BB-3D285A68F97E}" type="datetime1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DBC-A5FA-4C40-9F35-FD8CF0E1991C}" type="datetime1">
              <a:rPr lang="en-US" smtClean="0"/>
              <a:t>8/24/2014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002F-EBBA-4854-B802-B12B86DED66E}" type="datetime1">
              <a:rPr lang="en-US" smtClean="0"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34CB-F0DB-4A4F-8A3D-A819B029F236}" type="datetime1">
              <a:rPr lang="en-US" smtClean="0"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A158-9B78-4598-923C-803D43B76226}" type="datetime1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523-EFE5-4B03-B867-5924C0B46812}" type="datetime1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8FEE8F-C67E-4BF2-93E7-63E5A619C890}" type="datetime1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5029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AKA: The Hybrid Suborbital-Supersonic Aircraft</a:t>
            </a:r>
          </a:p>
          <a:p>
            <a:endParaRPr lang="en-US" dirty="0" smtClean="0"/>
          </a:p>
          <a:p>
            <a:pPr algn="ctr"/>
            <a:r>
              <a:rPr lang="en-US" sz="2400" dirty="0" smtClean="0"/>
              <a:t>50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AIAA-JPC Conference, July 29, 2014</a:t>
            </a:r>
          </a:p>
          <a:p>
            <a:pPr algn="ctr"/>
            <a:r>
              <a:rPr lang="en-US" sz="2400" dirty="0" smtClean="0"/>
              <a:t>Cleveland, OH</a:t>
            </a: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All members:  </a:t>
            </a:r>
          </a:p>
          <a:p>
            <a:r>
              <a:rPr lang="en-US" b="1" dirty="0" smtClean="0"/>
              <a:t>Space Propulsion Synergy Team </a:t>
            </a:r>
            <a:r>
              <a:rPr lang="en-US" dirty="0" smtClean="0"/>
              <a:t>–   </a:t>
            </a:r>
            <a:r>
              <a:rPr lang="en-US" dirty="0" smtClean="0"/>
              <a:t>http:spacepropulsion.org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Douglas G. Thorpe, Co-Founder: http://theUSAparty.com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Russel</a:t>
            </a:r>
            <a:r>
              <a:rPr lang="en-US" dirty="0" smtClean="0">
                <a:solidFill>
                  <a:schemeClr val="tx1"/>
                </a:solidFill>
              </a:rPr>
              <a:t> Rhodes:  (ret) NASA-KSC, Florida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John Robinson: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Propellant Supply Technology, Seal Beach,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1"/>
            <a:ext cx="7543800" cy="1143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800" dirty="0">
                <a:effectLst/>
                <a:latin typeface="Times New Roman"/>
                <a:ea typeface="Calibri"/>
                <a:cs typeface="Times New Roman"/>
              </a:rPr>
              <a:t>Affordability Advantages in Integrating the Aircraft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and </a:t>
            </a:r>
            <a:r>
              <a:rPr lang="en-US" sz="2800" dirty="0">
                <a:effectLst/>
                <a:latin typeface="Times New Roman"/>
                <a:ea typeface="Calibri"/>
              </a:rPr>
              <a:t>Space Launch Operations – Part 2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41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Weights &amp; Measures of 4 Versions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4" y="955344"/>
            <a:ext cx="9107606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29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724" y="762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Data Comparison of 4 Versions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991600" cy="586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29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01" y="838200"/>
            <a:ext cx="9067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 smtClean="0">
                <a:solidFill>
                  <a:schemeClr val="tx1"/>
                </a:solidFill>
              </a:rPr>
              <a:t>Over </a:t>
            </a:r>
            <a:r>
              <a:rPr lang="en-US" sz="2600" b="1" dirty="0" smtClean="0">
                <a:solidFill>
                  <a:srgbClr val="FF0000"/>
                </a:solidFill>
              </a:rPr>
              <a:t>75,000 data points </a:t>
            </a:r>
            <a:r>
              <a:rPr lang="en-US" sz="2300" dirty="0" smtClean="0">
                <a:solidFill>
                  <a:schemeClr val="tx1"/>
                </a:solidFill>
              </a:rPr>
              <a:t>are needed per flight profile: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Temperature at altitude calculation for 1 data point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=IF(L25&lt;12000,18-L25*0.006083,IF(L25&lt;20000,-55,IF(L25&lt;48000,-55+((L25-20000)*((10+55)/(48000-20000))),IF(L25&lt;55000,10,IF(L25&lt;83000,10+((L25-55000)*((-90-10)/(83000-55000))),IF(L25&lt;95000,-90,IF(L25&lt;145000,-90+((L25-95000)*((50+90)/(145000-95000))),50)))))))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Atmospheric </a:t>
            </a:r>
            <a:r>
              <a:rPr lang="en-US" dirty="0">
                <a:solidFill>
                  <a:schemeClr val="tx1"/>
                </a:solidFill>
              </a:rPr>
              <a:t>pressure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=101325*EXP((-9.80665*0.0289644*L22)/(8.31432*300))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X-Force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=($F$3*($F$8+($F$8-$F$10)*(N23-$O$12)/$O$12)+($G$3*($G$8+($G$8-$G$10)*(N23-$O$12)/$O$12))*COS(K23/57.3)-B23)/</a:t>
            </a:r>
            <a:r>
              <a:rPr lang="en-US" dirty="0" smtClean="0">
                <a:solidFill>
                  <a:schemeClr val="tx1"/>
                </a:solidFill>
              </a:rPr>
              <a:t>D23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Multiple engines with thrust &amp; </a:t>
            </a:r>
            <a:r>
              <a:rPr lang="en-US" dirty="0" err="1" smtClean="0">
                <a:solidFill>
                  <a:schemeClr val="tx1"/>
                </a:solidFill>
              </a:rPr>
              <a:t>Isp</a:t>
            </a:r>
            <a:r>
              <a:rPr lang="en-US" dirty="0" smtClean="0">
                <a:solidFill>
                  <a:schemeClr val="tx1"/>
                </a:solidFill>
              </a:rPr>
              <a:t> based upon ambient pressure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Y-Force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=(($F$3*($F$8+($F$8-$F$10)*(N23-$O$12)/$O$12)+($G$3*($G$8+($G$8-$G$10)*(N23-$O$12)/$O$12))*SIN(K23/57.3)+A23)/D23)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X-Velocity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=I22+9.81*F22*COS(K23/57.3)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Y-Velocity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=J22+9.81*F22*SIN(K23/57.3)-(9.81*(D22-A22)/D22*(1-I23/7600))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Sample Equations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58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685800"/>
            <a:ext cx="90678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sz="2300" b="1" dirty="0" smtClean="0">
                <a:solidFill>
                  <a:schemeClr val="tx1"/>
                </a:solidFill>
              </a:rPr>
              <a:t>2</a:t>
            </a:r>
            <a:r>
              <a:rPr lang="en-US" sz="23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2300" b="1" dirty="0" smtClean="0">
                <a:solidFill>
                  <a:schemeClr val="tx1"/>
                </a:solidFill>
              </a:rPr>
              <a:t> in Series of 5 papers on Cheap Access to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Goal </a:t>
            </a:r>
            <a:r>
              <a:rPr lang="en-US" dirty="0"/>
              <a:t>of this paper is to show the economic advantages of using an aircraft to launch an upper stage (and payload) at a very high altitude and at hypersonic speeds. 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Since </a:t>
            </a:r>
            <a:r>
              <a:rPr lang="en-US" dirty="0"/>
              <a:t>no such aircraft currently exists, we have presented economic justification for developing and operating a fleet of such </a:t>
            </a:r>
            <a:r>
              <a:rPr lang="en-US" dirty="0" smtClean="0"/>
              <a:t>aircraft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conducted </a:t>
            </a:r>
            <a:r>
              <a:rPr lang="en-US" dirty="0" smtClean="0"/>
              <a:t>analysis of different versions of aircraft showing: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Flight </a:t>
            </a:r>
            <a:r>
              <a:rPr lang="en-US" dirty="0">
                <a:solidFill>
                  <a:schemeClr val="tx1"/>
                </a:solidFill>
              </a:rPr>
              <a:t>range,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wing </a:t>
            </a:r>
            <a:r>
              <a:rPr lang="en-US" dirty="0">
                <a:solidFill>
                  <a:schemeClr val="tx1"/>
                </a:solidFill>
              </a:rPr>
              <a:t>loading,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temperature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lift-to-drag </a:t>
            </a:r>
            <a:r>
              <a:rPr lang="en-US" dirty="0">
                <a:solidFill>
                  <a:schemeClr val="tx1"/>
                </a:solidFill>
              </a:rPr>
              <a:t>ratio among other parameters to determine some figure of method on how well the HSA could function. 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Results </a:t>
            </a:r>
            <a:r>
              <a:rPr lang="en-US" dirty="0">
                <a:solidFill>
                  <a:schemeClr val="tx1"/>
                </a:solidFill>
              </a:rPr>
              <a:t>were encouraging enough that more research should be devoted to determine the optimum flight parameters for greatest range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Please contact: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Douglas Thorpe, Kyrocketman@gmail.com – 606-723-2289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Please see:  http://theUSAparty.com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Please see:  http</a:t>
            </a:r>
            <a:r>
              <a:rPr lang="en-US" smtClean="0">
                <a:solidFill>
                  <a:schemeClr val="tx1"/>
                </a:solidFill>
              </a:rPr>
              <a:t>://</a:t>
            </a:r>
            <a:r>
              <a:rPr lang="en-US" smtClean="0">
                <a:solidFill>
                  <a:schemeClr val="tx1"/>
                </a:solidFill>
              </a:rPr>
              <a:t>spacepropulsion.org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Summary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638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Problems with Standard Air Launch Systems: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Difficulty of separating upper stage from airplane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Bottom Drop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Piggy Back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Back End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Subsonic aircraft requires larger rocket vs supersonic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Unusable payload capacity for fuel in airplane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Most aircraft reach cruise speed &amp; altitude in 17 to 30 minutes, but flight can last 3.5 (Concorde) to 15.5 hours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232,000 </a:t>
            </a:r>
            <a:r>
              <a:rPr lang="en-US" dirty="0" err="1" smtClean="0">
                <a:solidFill>
                  <a:schemeClr val="tx1"/>
                </a:solidFill>
              </a:rPr>
              <a:t>lb</a:t>
            </a:r>
            <a:r>
              <a:rPr lang="en-US" dirty="0" smtClean="0">
                <a:solidFill>
                  <a:schemeClr val="tx1"/>
                </a:solidFill>
              </a:rPr>
              <a:t> of unrecoverable capacity in wings of AN-225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High cost of system if it is single purpose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White Knight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Pegasus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Peregrine Launch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Origin of Concept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33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257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Utilize Commercially Successful Supersonic passenger aircraft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Cost to modify aircraft a fraction vs develop single purpose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Airline market dwarfs space launch market 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$5,000B vs $2B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642 million passengers on 8.9 million airline flights </a:t>
            </a:r>
            <a:r>
              <a:rPr lang="en-US" b="1" dirty="0">
                <a:solidFill>
                  <a:schemeClr val="tx1"/>
                </a:solidFill>
              </a:rPr>
              <a:t>each year </a:t>
            </a:r>
            <a:r>
              <a:rPr lang="en-US" dirty="0">
                <a:solidFill>
                  <a:schemeClr val="tx1"/>
                </a:solidFill>
              </a:rPr>
              <a:t>vs less than 543 to EVER go into </a:t>
            </a:r>
            <a:r>
              <a:rPr lang="en-US" dirty="0" smtClean="0">
                <a:solidFill>
                  <a:schemeClr val="tx1"/>
                </a:solidFill>
              </a:rPr>
              <a:t>space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ACMI costs for 747 size aircraft: $4,600 to $60,000/ flight hour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We estimated max total cost of $305,000 for aircraft usage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Aircraft is at cruise speed &amp; altitude, utilize unrecoverable payload capacity to fuel liquid rocket engine &amp; propel aircraft to high altitude &amp; speed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ETO Version: At max speed &amp; altitude, eject rocket stage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PTP Version: At max speed &amp; altitude, guide as far as </a:t>
            </a:r>
            <a:r>
              <a:rPr lang="en-US" dirty="0" err="1">
                <a:solidFill>
                  <a:schemeClr val="tx1"/>
                </a:solidFill>
              </a:rPr>
              <a:t>poss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If LOX can be produced in flight, greater range is possible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77200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cs typeface="Times New Roman"/>
              </a:rPr>
              <a:t>Notional Solution to Cheap Access to Space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50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534400" cy="5257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Concorde as Baseline Aircraft System (but actual aircraft may resemble Valkyrie w/ engine pod hanging underneath).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Mach 2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60,000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altitude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410,000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gross weight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Concorde as a reference aircraft above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Concorde as a Space Truck below referred herein as HSA-ETO</a:t>
            </a:r>
          </a:p>
          <a:p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Baseline Aircraft &amp; Modifications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43" y="2667000"/>
            <a:ext cx="7980741" cy="165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0" y="5105400"/>
            <a:ext cx="7588191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2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686800" cy="2057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4 versions of Hybrid Sub-Orbital Supersonic Aircraft (HSA)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Reference aircraft – Concorde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3 Versions of Point-to-Point passenger Aircraft – HSA PTP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1 version for earth to Low Earth Orbit Aircraft – HSA ETO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Baseline Aircraft &amp; Modifications</a:t>
            </a:r>
            <a:endParaRPr lang="en-US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888167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6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0" y="838200"/>
            <a:ext cx="9106930" cy="4648200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HSA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fly overland since it flies too high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boom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HSA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flies faster than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Concorde - should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able to charge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premium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HSA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fleet should be much larger than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Concorde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so will be more than a novelty flight for a lucky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few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Entire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Concorde fleet flew less than two dozen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flights/ week.  Whereas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HSA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fleet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could have 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as 300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3,000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flights/day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Greater #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flights will spread the development, unit,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maintenance costs of each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flight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Table below, PTP-HSA V2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Qantas Flight 7 (presently record holder for world’s longest non-stop flight)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Concorde vs HSA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3" y="5105400"/>
            <a:ext cx="9123405" cy="1243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2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257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P2P </a:t>
            </a:r>
            <a:r>
              <a:rPr lang="en-US" sz="1800" dirty="0"/>
              <a:t>HSA </a:t>
            </a:r>
            <a:r>
              <a:rPr lang="en-US" sz="1800" dirty="0" smtClean="0"/>
              <a:t>Version 2 w/ 135 </a:t>
            </a:r>
            <a:r>
              <a:rPr lang="en-US" sz="1800" dirty="0" err="1" smtClean="0"/>
              <a:t>klb</a:t>
            </a:r>
            <a:r>
              <a:rPr lang="en-US" sz="1800" dirty="0" smtClean="0"/>
              <a:t> </a:t>
            </a:r>
            <a:r>
              <a:rPr lang="en-US" sz="1800" dirty="0"/>
              <a:t>liquid methane fuel plus LOX </a:t>
            </a:r>
            <a:r>
              <a:rPr lang="en-US" sz="1800" dirty="0" err="1"/>
              <a:t>regen</a:t>
            </a:r>
            <a:r>
              <a:rPr lang="en-US" sz="1800" dirty="0"/>
              <a:t> under 40 km 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Range =  </a:t>
            </a:r>
            <a:r>
              <a:rPr lang="en-US" sz="1800" dirty="0"/>
              <a:t>5,500 km = 3,420 miles in 42 minutes of high speed flight! 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762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Point-To-Point Aircraft Flight Profile</a:t>
            </a:r>
            <a:endParaRPr lang="en-US" sz="32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04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257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1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Point-To-Point Data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1"/>
            <a:ext cx="3886200" cy="2695574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050" y="914401"/>
            <a:ext cx="4043149" cy="2667142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3886200" cy="297180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4038600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862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839200" cy="5257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HSA </a:t>
            </a:r>
            <a:r>
              <a:rPr lang="en-US" sz="1800" b="1" dirty="0" smtClean="0"/>
              <a:t>ETO (BLUE</a:t>
            </a:r>
            <a:r>
              <a:rPr lang="en-US" sz="1800" b="1" dirty="0"/>
              <a:t>) and Upper Stage (RED) flight altitude vs distance (meters)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HSA Earth-to-Orbit Flight Profile</a:t>
            </a:r>
            <a:endParaRPr lang="en-US" sz="3200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5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715</TotalTime>
  <Words>873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Affordability Advantages in Integrating the Aircraft and Space Launch Operations – Part 2 </vt:lpstr>
      <vt:lpstr>Origin of Concept</vt:lpstr>
      <vt:lpstr>Notional Solution to Cheap Access to Space</vt:lpstr>
      <vt:lpstr>Baseline Aircraft &amp; Modifications</vt:lpstr>
      <vt:lpstr>Baseline Aircraft &amp; Modifications</vt:lpstr>
      <vt:lpstr>Concorde vs HSA</vt:lpstr>
      <vt:lpstr>Point-To-Point Aircraft Flight Profile</vt:lpstr>
      <vt:lpstr>Point-To-Point Data</vt:lpstr>
      <vt:lpstr>HSA Earth-to-Orbit Flight Profile</vt:lpstr>
      <vt:lpstr>Weights &amp; Measures of 4 Versions</vt:lpstr>
      <vt:lpstr>Data Comparison of 4 Versions</vt:lpstr>
      <vt:lpstr>Sample Equations</vt:lpstr>
      <vt:lpstr>Summary</vt:lpstr>
    </vt:vector>
  </TitlesOfParts>
  <Company>theUSAparty.com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Affordability Advantages in Integrating the Aircraft and Space Launch Operations – Part 2</dc:title>
  <dc:creator>Samuel Langhorne Clemens</dc:creator>
  <cp:lastModifiedBy>Doug Thorpe</cp:lastModifiedBy>
  <cp:revision>43</cp:revision>
  <dcterms:created xsi:type="dcterms:W3CDTF">2014-07-09T13:00:04Z</dcterms:created>
  <dcterms:modified xsi:type="dcterms:W3CDTF">2014-08-24T23:26:25Z</dcterms:modified>
</cp:coreProperties>
</file>